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18"/>
  </p:notesMasterIdLst>
  <p:handoutMasterIdLst>
    <p:handoutMasterId r:id="rId19"/>
  </p:handoutMasterIdLst>
  <p:sldIdLst>
    <p:sldId id="258" r:id="rId2"/>
    <p:sldId id="281" r:id="rId3"/>
    <p:sldId id="267" r:id="rId4"/>
    <p:sldId id="282" r:id="rId5"/>
    <p:sldId id="270" r:id="rId6"/>
    <p:sldId id="291" r:id="rId7"/>
    <p:sldId id="295" r:id="rId8"/>
    <p:sldId id="296" r:id="rId9"/>
    <p:sldId id="297" r:id="rId10"/>
    <p:sldId id="293" r:id="rId11"/>
    <p:sldId id="298" r:id="rId12"/>
    <p:sldId id="283" r:id="rId13"/>
    <p:sldId id="290" r:id="rId14"/>
    <p:sldId id="294" r:id="rId15"/>
    <p:sldId id="299" r:id="rId16"/>
    <p:sldId id="288" r:id="rId17"/>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rick NG" initials="DN" lastIdx="2" clrIdx="0">
    <p:extLst>
      <p:ext uri="{19B8F6BF-5375-455C-9EA6-DF929625EA0E}">
        <p15:presenceInfo xmlns:p15="http://schemas.microsoft.com/office/powerpoint/2012/main" userId="Derrick 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53899" autoAdjust="0"/>
  </p:normalViewPr>
  <p:slideViewPr>
    <p:cSldViewPr snapToGrid="0">
      <p:cViewPr varScale="1">
        <p:scale>
          <a:sx n="62" d="100"/>
          <a:sy n="62" d="100"/>
        </p:scale>
        <p:origin x="2382" y="42"/>
      </p:cViewPr>
      <p:guideLst>
        <p:guide orient="horz" pos="2160"/>
        <p:guide pos="2880"/>
      </p:guideLst>
    </p:cSldViewPr>
  </p:slideViewPr>
  <p:notesTextViewPr>
    <p:cViewPr>
      <p:scale>
        <a:sx n="3" d="2"/>
        <a:sy n="3" d="2"/>
      </p:scale>
      <p:origin x="0" y="0"/>
    </p:cViewPr>
  </p:notesTextViewPr>
  <p:notesViewPr>
    <p:cSldViewPr snapToGrid="0">
      <p:cViewPr varScale="1">
        <p:scale>
          <a:sx n="57" d="100"/>
          <a:sy n="57" d="100"/>
        </p:scale>
        <p:origin x="24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34A8C4-D79B-4AD2-A818-804AE4A1821C}" type="datetime2">
              <a:rPr lang="zh-TW" altLang="en-US" smtClean="0">
                <a:latin typeface="微軟正黑體" panose="020B0604030504040204" pitchFamily="34" charset="-120"/>
                <a:ea typeface="微軟正黑體" panose="020B0604030504040204" pitchFamily="34" charset="-120"/>
              </a:rPr>
              <a:t>2020年12月4日</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5432A542-741B-492A-B01C-022BEC36B85A}" type="datetime2">
              <a:rPr lang="zh-TW" altLang="en-US" smtClean="0"/>
              <a:pPr/>
              <a:t>2020年12月4日</a:t>
            </a:fld>
            <a:endParaRPr lang="zh-TW" altLang="en-US" dirty="0"/>
          </a:p>
        </p:txBody>
      </p:sp>
      <p:sp>
        <p:nvSpPr>
          <p:cNvPr id="4" name="投影片影像預留位置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77542409-6A04-4DC6-AC3A-D3758287A8F2}" type="slidenum">
              <a:rPr lang="en-US" altLang="zh-TW" noProof="0" smtClean="0"/>
              <a:pPr/>
              <a:t>‹#›</a:t>
            </a:fld>
            <a:endParaRPr lang="zh-TW" altLang="en-U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ltLang="zh-TW" noProof="0" smtClean="0"/>
              <a:pPr/>
              <a:t>12</a:t>
            </a:fld>
            <a:endParaRPr lang="zh-TW" altLang="en-US" noProof="0" dirty="0"/>
          </a:p>
        </p:txBody>
      </p:sp>
    </p:spTree>
    <p:extLst>
      <p:ext uri="{BB962C8B-B14F-4D97-AF65-F5344CB8AC3E}">
        <p14:creationId xmlns:p14="http://schemas.microsoft.com/office/powerpoint/2010/main" val="370758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小組討論</a:t>
            </a:r>
            <a:r>
              <a:rPr lang="en-US" altLang="zh-TW" dirty="0" smtClean="0"/>
              <a:t>:</a:t>
            </a:r>
          </a:p>
          <a:p>
            <a:r>
              <a:rPr lang="zh-TW" altLang="en-US" dirty="0" smtClean="0"/>
              <a:t>教師可用以下其中一種方法，請學生進行分組討論</a:t>
            </a:r>
            <a:r>
              <a:rPr lang="en-US" altLang="zh-TW" dirty="0" smtClean="0"/>
              <a:t>:</a:t>
            </a:r>
          </a:p>
          <a:p>
            <a:r>
              <a:rPr lang="en-US" altLang="zh-TW" dirty="0" smtClean="0"/>
              <a:t>(</a:t>
            </a:r>
            <a:r>
              <a:rPr lang="zh-TW" altLang="en-US" dirty="0" smtClean="0"/>
              <a:t>一</a:t>
            </a:r>
            <a:r>
              <a:rPr lang="en-US" altLang="zh-TW" dirty="0" smtClean="0"/>
              <a:t>) </a:t>
            </a:r>
            <a:r>
              <a:rPr lang="zh-TW" altLang="en-US" dirty="0" smtClean="0"/>
              <a:t>同學在小組內由</a:t>
            </a:r>
            <a:r>
              <a:rPr lang="zh-TW" altLang="en-US" smtClean="0"/>
              <a:t>一位成員</a:t>
            </a:r>
            <a:r>
              <a:rPr lang="zh-TW" altLang="en-US" dirty="0" smtClean="0"/>
              <a:t>分享他的生活事件作討論 或</a:t>
            </a:r>
            <a:endParaRPr lang="en-US" altLang="zh-TW" dirty="0" smtClean="0"/>
          </a:p>
          <a:p>
            <a:r>
              <a:rPr lang="en-US" altLang="zh-TW" dirty="0" smtClean="0"/>
              <a:t>(</a:t>
            </a:r>
            <a:r>
              <a:rPr lang="zh-TW" altLang="en-US" dirty="0" smtClean="0"/>
              <a:t>二</a:t>
            </a:r>
            <a:r>
              <a:rPr lang="en-US" altLang="zh-TW" dirty="0" smtClean="0"/>
              <a:t>)</a:t>
            </a:r>
            <a:r>
              <a:rPr lang="zh-TW" altLang="en-US" dirty="0" smtClean="0"/>
              <a:t>利用教師參考資料中預設的情境，將情境分成</a:t>
            </a:r>
            <a:r>
              <a:rPr lang="zh-TW" altLang="en-US" dirty="0"/>
              <a:t>六張紙條</a:t>
            </a:r>
            <a:r>
              <a:rPr lang="zh-TW" altLang="en-US" dirty="0" smtClean="0"/>
              <a:t>，每組以一項情境作討論</a:t>
            </a:r>
            <a:r>
              <a:rPr lang="zh-TW" altLang="en-US" dirty="0" smtClean="0">
                <a:latin typeface="PMingLiU" panose="02020500000000000000" pitchFamily="18" charset="-120"/>
                <a:ea typeface="PMingLiU" panose="02020500000000000000" pitchFamily="18" charset="-120"/>
              </a:rPr>
              <a:t>。</a:t>
            </a:r>
            <a:endParaRPr lang="en-US" altLang="zh-TW" dirty="0">
              <a:latin typeface="PMingLiU" panose="02020500000000000000" pitchFamily="18" charset="-120"/>
              <a:ea typeface="PMingLiU" panose="02020500000000000000" pitchFamily="18" charset="-120"/>
            </a:endParaRPr>
          </a:p>
          <a:p>
            <a:endParaRPr lang="en-US" altLang="zh-TW" dirty="0">
              <a:latin typeface="PMingLiU" panose="02020500000000000000" pitchFamily="18" charset="-120"/>
              <a:ea typeface="PMingLiU" panose="02020500000000000000" pitchFamily="18" charset="-120"/>
            </a:endParaRPr>
          </a:p>
          <a:p>
            <a:r>
              <a:rPr lang="zh-TW" altLang="en-US" dirty="0">
                <a:latin typeface="PMingLiU" panose="02020500000000000000" pitchFamily="18" charset="-120"/>
                <a:ea typeface="PMingLiU" panose="02020500000000000000" pitchFamily="18" charset="-120"/>
              </a:rPr>
              <a:t>透過反思問題，學生的討論，帶出尊重在人與人之間相處十分重要。當學生面對上述不尊重的情況時可以嘗試禮貌地提點及說出內心感受，如果各人只從自己的角度來考慮，完全不理會他人的感受，甚至輕蔑他人，自己也不會得到別人的尊重</a:t>
            </a:r>
            <a:r>
              <a:rPr lang="zh-TW" altLang="en-US" dirty="0" smtClean="0">
                <a:latin typeface="PMingLiU" panose="02020500000000000000" pitchFamily="18" charset="-120"/>
                <a:ea typeface="PMingLiU" panose="02020500000000000000" pitchFamily="18" charset="-120"/>
              </a:rPr>
              <a:t>。</a:t>
            </a:r>
            <a:endParaRPr lang="en-US" altLang="zh-TW" dirty="0">
              <a:latin typeface="PMingLiU" panose="02020500000000000000" pitchFamily="18" charset="-120"/>
              <a:ea typeface="PMingLiU" panose="02020500000000000000" pitchFamily="18" charset="-120"/>
            </a:endParaRPr>
          </a:p>
          <a:p>
            <a:endParaRPr lang="en-US" altLang="zh-TW" dirty="0">
              <a:latin typeface="PMingLiU" panose="02020500000000000000" pitchFamily="18" charset="-120"/>
              <a:ea typeface="PMingLiU" panose="02020500000000000000" pitchFamily="18" charset="-120"/>
            </a:endParaRPr>
          </a:p>
          <a:p>
            <a:pPr marL="0" indent="0">
              <a:buNone/>
            </a:pPr>
            <a:endParaRPr lang="en-US" altLang="zh-TW"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13</a:t>
            </a:fld>
            <a:endParaRPr lang="zh-TW" altLang="en-US" dirty="0"/>
          </a:p>
        </p:txBody>
      </p:sp>
    </p:spTree>
    <p:extLst>
      <p:ext uri="{BB962C8B-B14F-4D97-AF65-F5344CB8AC3E}">
        <p14:creationId xmlns:p14="http://schemas.microsoft.com/office/powerpoint/2010/main" val="192372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16</a:t>
            </a:fld>
            <a:endParaRPr lang="zh-TW" altLang="en-US" noProof="0" dirty="0"/>
          </a:p>
        </p:txBody>
      </p:sp>
    </p:spTree>
    <p:extLst>
      <p:ext uri="{BB962C8B-B14F-4D97-AF65-F5344CB8AC3E}">
        <p14:creationId xmlns:p14="http://schemas.microsoft.com/office/powerpoint/2010/main" val="22085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a:t>
            </a:fld>
            <a:endParaRPr lang="zh-TW" altLang="en-US" noProof="0" dirty="0"/>
          </a:p>
        </p:txBody>
      </p:sp>
    </p:spTree>
    <p:extLst>
      <p:ext uri="{BB962C8B-B14F-4D97-AF65-F5344CB8AC3E}">
        <p14:creationId xmlns:p14="http://schemas.microsoft.com/office/powerpoint/2010/main" val="374285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3</a:t>
            </a:fld>
            <a:endParaRPr lang="zh-TW" altLang="en-US" dirty="0"/>
          </a:p>
        </p:txBody>
      </p:sp>
    </p:spTree>
    <p:extLst>
      <p:ext uri="{BB962C8B-B14F-4D97-AF65-F5344CB8AC3E}">
        <p14:creationId xmlns:p14="http://schemas.microsoft.com/office/powerpoint/2010/main" val="416423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4</a:t>
            </a:fld>
            <a:endParaRPr lang="zh-TW" altLang="en-US" dirty="0"/>
          </a:p>
        </p:txBody>
      </p:sp>
    </p:spTree>
    <p:extLst>
      <p:ext uri="{BB962C8B-B14F-4D97-AF65-F5344CB8AC3E}">
        <p14:creationId xmlns:p14="http://schemas.microsoft.com/office/powerpoint/2010/main" val="157179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 dirty="0"/>
              <a:t>點擊圖片以觀看公民教育委員會製作的短片「</a:t>
            </a:r>
            <a:r>
              <a:rPr lang="en-US" altLang="zh-TW" sz="800" dirty="0"/>
              <a:t>3</a:t>
            </a:r>
            <a:r>
              <a:rPr lang="zh-TW" altLang="en-US" sz="800" dirty="0"/>
              <a:t>點</a:t>
            </a:r>
            <a:r>
              <a:rPr lang="en-US" altLang="zh-TW" sz="800" dirty="0"/>
              <a:t>3</a:t>
            </a:r>
            <a:r>
              <a:rPr lang="zh-TW" altLang="en-US" sz="800" dirty="0"/>
              <a:t>嘆茶餐</a:t>
            </a:r>
            <a:r>
              <a:rPr lang="zh-TW" altLang="en-US" sz="800" dirty="0" smtClean="0"/>
              <a:t>」</a:t>
            </a:r>
            <a:endParaRPr lang="en-US" altLang="zh-TW"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dirty="0" smtClean="0"/>
              <a:t>(</a:t>
            </a:r>
            <a:r>
              <a:rPr lang="zh-TW" altLang="en-US" sz="800" dirty="0" smtClean="0"/>
              <a:t>短片來源</a:t>
            </a:r>
            <a:r>
              <a:rPr lang="en-US" altLang="zh-TW" sz="800" dirty="0" smtClean="0"/>
              <a:t>: </a:t>
            </a:r>
            <a:r>
              <a:rPr lang="zh-TW" altLang="en-US" sz="800" dirty="0" smtClean="0"/>
              <a:t>公民教育資源中心</a:t>
            </a:r>
            <a:r>
              <a:rPr lang="en-US" altLang="zh-TW" sz="800" baseline="0" dirty="0" smtClean="0"/>
              <a:t> https://www.cpce.gov.hk/resource_centre/tc/facilities_gallery_interactive.htm</a:t>
            </a:r>
            <a:r>
              <a:rPr lang="en-US" altLang="zh-TW" sz="800" dirty="0" smtClean="0"/>
              <a:t>)</a:t>
            </a:r>
          </a:p>
          <a:p>
            <a:endParaRPr lang="en-US" altLang="zh-TW" sz="800" dirty="0"/>
          </a:p>
          <a:p>
            <a:endParaRPr lang="en-US" altLang="zh-TW" sz="800" dirty="0"/>
          </a:p>
          <a:p>
            <a:endParaRPr lang="en-US" altLang="zh-TW" sz="1000" dirty="0"/>
          </a:p>
          <a:p>
            <a:endParaRPr lang="en-US" altLang="zh-TW" sz="1000" dirty="0"/>
          </a:p>
          <a:p>
            <a:endParaRPr lang="zh-TW" altLang="en-US" sz="1000" dirty="0"/>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5</a:t>
            </a:fld>
            <a:endParaRPr lang="zh-TW" altLang="en-US" noProof="0" dirty="0"/>
          </a:p>
        </p:txBody>
      </p:sp>
    </p:spTree>
    <p:extLst>
      <p:ext uri="{BB962C8B-B14F-4D97-AF65-F5344CB8AC3E}">
        <p14:creationId xmlns:p14="http://schemas.microsoft.com/office/powerpoint/2010/main" val="41787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教師可請學生進行討論，或直接舉手發表意見。</a:t>
            </a:r>
            <a:endParaRPr lang="en-HK" altLang="zh-TW" dirty="0"/>
          </a:p>
          <a:p>
            <a:endParaRPr lang="en-HK" altLang="zh-TW" dirty="0"/>
          </a:p>
          <a:p>
            <a:r>
              <a:rPr lang="zh-TW" altLang="en-US" dirty="0"/>
              <a:t>題目一： 老師請不同的同學回應，借回應帶出每個人的想法及價值觀也有不同。</a:t>
            </a:r>
            <a:endParaRPr lang="en-HK" altLang="zh-TW" dirty="0"/>
          </a:p>
          <a:p>
            <a:r>
              <a:rPr lang="zh-TW" altLang="en-US" dirty="0"/>
              <a:t>題目二： </a:t>
            </a:r>
            <a:r>
              <a:rPr lang="x-none" sz="1200" kern="1200">
                <a:solidFill>
                  <a:schemeClr val="tx1"/>
                </a:solidFill>
                <a:effectLst/>
                <a:latin typeface="微軟正黑體" panose="020B0604030504040204" pitchFamily="34" charset="-120"/>
                <a:ea typeface="微軟正黑體" panose="020B0604030504040204" pitchFamily="34" charset="-120"/>
                <a:cs typeface="+mn-cs"/>
              </a:rPr>
              <a:t>尊重他人的意見同時，也要考慮意見是否合理及配合實際情況，並禮貌地表達自己</a:t>
            </a:r>
            <a:r>
              <a:rPr lang="en-HK" sz="1200" kern="1200" dirty="0" err="1">
                <a:solidFill>
                  <a:schemeClr val="tx1"/>
                </a:solidFill>
                <a:effectLst/>
                <a:latin typeface="微軟正黑體" panose="020B0604030504040204" pitchFamily="34" charset="-120"/>
                <a:ea typeface="微軟正黑體" panose="020B0604030504040204" pitchFamily="34" charset="-120"/>
                <a:cs typeface="+mn-cs"/>
              </a:rPr>
              <a:t>的想法</a:t>
            </a:r>
            <a:r>
              <a:rPr lang="x-none" sz="1200" kern="1200">
                <a:solidFill>
                  <a:schemeClr val="tx1"/>
                </a:solidFill>
                <a:effectLst/>
                <a:latin typeface="微軟正黑體" panose="020B0604030504040204" pitchFamily="34" charset="-120"/>
                <a:ea typeface="微軟正黑體" panose="020B0604030504040204" pitchFamily="34" charset="-120"/>
                <a:cs typeface="+mn-cs"/>
              </a:rPr>
              <a:t>，不能盲目跟從別人的意見行動。</a:t>
            </a:r>
            <a:r>
              <a:rPr lang="en-HK" dirty="0">
                <a:effectLst/>
              </a:rPr>
              <a:t> </a:t>
            </a:r>
            <a:endParaRPr lang="en-HK" altLang="zh-TW" dirty="0"/>
          </a:p>
          <a:p>
            <a:r>
              <a:rPr lang="zh-TW" altLang="en-US" dirty="0"/>
              <a:t>題目三： 我們應該尊重別人的想法，並達成共識。</a:t>
            </a:r>
            <a:endParaRPr lang="en-HK" altLang="zh-TW" dirty="0"/>
          </a:p>
          <a:p>
            <a:r>
              <a:rPr lang="zh-TW" altLang="en-US" dirty="0"/>
              <a:t>題目四： 老師可因應同學的回應歸納出尊重的重要性及尊重是甚麼？</a:t>
            </a:r>
          </a:p>
          <a:p>
            <a:endParaRPr lang="en-US" altLang="zh-TW" dirty="0"/>
          </a:p>
          <a:p>
            <a:endParaRPr lang="zh-TW" altLang="en-US"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6</a:t>
            </a:fld>
            <a:endParaRPr lang="zh-TW" altLang="en-US" dirty="0"/>
          </a:p>
        </p:txBody>
      </p:sp>
    </p:spTree>
    <p:extLst>
      <p:ext uri="{BB962C8B-B14F-4D97-AF65-F5344CB8AC3E}">
        <p14:creationId xmlns:p14="http://schemas.microsoft.com/office/powerpoint/2010/main" val="385602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8</a:t>
            </a:fld>
            <a:endParaRPr lang="zh-TW" altLang="en-US" dirty="0"/>
          </a:p>
        </p:txBody>
      </p:sp>
    </p:spTree>
    <p:extLst>
      <p:ext uri="{BB962C8B-B14F-4D97-AF65-F5344CB8AC3E}">
        <p14:creationId xmlns:p14="http://schemas.microsoft.com/office/powerpoint/2010/main" val="150365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 dirty="0"/>
              <a:t>點擊圖片以觀看公民教育委員會製作的短片「虛</a:t>
            </a:r>
            <a:r>
              <a:rPr lang="zh-TW" altLang="en-HK" sz="800" dirty="0"/>
              <a:t>擬</a:t>
            </a:r>
            <a:r>
              <a:rPr lang="zh-TW" altLang="en-US" sz="800" dirty="0"/>
              <a:t>世界</a:t>
            </a:r>
            <a:r>
              <a:rPr lang="zh-TW" altLang="en-US" sz="800" dirty="0" smtClean="0"/>
              <a:t>」</a:t>
            </a:r>
            <a:endParaRPr lang="en-US" altLang="zh-TW" sz="800" dirty="0" smtClean="0"/>
          </a:p>
          <a:p>
            <a:r>
              <a:rPr lang="en-US" altLang="zh-TW" sz="800" dirty="0" smtClean="0"/>
              <a:t>(</a:t>
            </a:r>
            <a:r>
              <a:rPr lang="zh-TW" altLang="en-US" sz="800" dirty="0" smtClean="0"/>
              <a:t>短片來源</a:t>
            </a:r>
            <a:r>
              <a:rPr lang="en-US" altLang="zh-TW" sz="800" dirty="0" smtClean="0"/>
              <a:t>: </a:t>
            </a:r>
            <a:r>
              <a:rPr lang="zh-TW" altLang="en-US" sz="800" dirty="0" smtClean="0"/>
              <a:t>公民教育資源中心</a:t>
            </a:r>
            <a:r>
              <a:rPr lang="en-US" altLang="zh-TW" sz="800" baseline="0" dirty="0" smtClean="0"/>
              <a:t> https://www.cpce.gov.hk/resource_centre/tc/facilities_gallery_interactive.htm</a:t>
            </a:r>
            <a:r>
              <a:rPr lang="en-US" altLang="zh-TW" sz="800" dirty="0" smtClean="0"/>
              <a:t>)</a:t>
            </a:r>
            <a:endParaRPr lang="en-US" altLang="zh-TW" sz="800" dirty="0"/>
          </a:p>
          <a:p>
            <a:endParaRPr lang="en-US" altLang="zh-TW" sz="800" dirty="0"/>
          </a:p>
          <a:p>
            <a:endParaRPr lang="en-US" altLang="zh-TW" sz="1000" dirty="0"/>
          </a:p>
          <a:p>
            <a:endParaRPr lang="en-US" altLang="zh-TW" sz="1000" dirty="0"/>
          </a:p>
          <a:p>
            <a:endParaRPr lang="zh-TW" altLang="en-US" sz="1000" dirty="0"/>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9</a:t>
            </a:fld>
            <a:endParaRPr lang="zh-TW" altLang="en-US" noProof="0" dirty="0"/>
          </a:p>
        </p:txBody>
      </p:sp>
    </p:spTree>
    <p:extLst>
      <p:ext uri="{BB962C8B-B14F-4D97-AF65-F5344CB8AC3E}">
        <p14:creationId xmlns:p14="http://schemas.microsoft.com/office/powerpoint/2010/main" val="24472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教師可請學生進行討論，或直接舉手發表意見。</a:t>
            </a:r>
            <a:endParaRPr lang="en-HK" altLang="zh-TW" dirty="0"/>
          </a:p>
          <a:p>
            <a:endParaRPr lang="en-HK" altLang="zh-TW" dirty="0"/>
          </a:p>
          <a:p>
            <a:r>
              <a:rPr lang="zh-TW" altLang="en-US" dirty="0"/>
              <a:t>題目一： 當同學的私隱在不同意的情況下被公開，可能會有憤怒、難過等的心情，因為別人没有理會他的感受及想法。</a:t>
            </a:r>
            <a:endParaRPr lang="en-HK" altLang="zh-TW" dirty="0"/>
          </a:p>
          <a:p>
            <a:r>
              <a:rPr lang="zh-TW" altLang="en-US" dirty="0"/>
              <a:t>題目二： 當對別人放上網的資料有懷疑，應該通知及向當事人查詢。</a:t>
            </a:r>
            <a:endParaRPr lang="en-HK" altLang="zh-TW" dirty="0"/>
          </a:p>
          <a:p>
            <a:r>
              <a:rPr lang="zh-TW" altLang="en-US" dirty="0"/>
              <a:t>題目三： 網上與真實世界相同，我們均需要尊重別人（想法及感受）。</a:t>
            </a:r>
            <a:endParaRPr lang="en-HK" altLang="zh-TW" dirty="0"/>
          </a:p>
          <a:p>
            <a:endParaRPr lang="en-US" altLang="zh-TW" dirty="0"/>
          </a:p>
          <a:p>
            <a:r>
              <a:rPr lang="zh-TW" altLang="en-US" dirty="0"/>
              <a:t>教師總結</a:t>
            </a:r>
            <a:r>
              <a:rPr lang="en-US" altLang="zh-TW" dirty="0"/>
              <a:t>:</a:t>
            </a:r>
            <a:r>
              <a:rPr lang="zh-TW" altLang="en-US" baseline="0" dirty="0"/>
              <a:t> </a:t>
            </a:r>
            <a:r>
              <a:rPr lang="zh-TW" altLang="en-US" dirty="0"/>
              <a:t>每個人都希望獲得他人的尊重，然而尊重是存在於人際的雙向交往中。孟子曰：「愛人者，人恒愛之；敬人者，人恒敬之。」，如果我們常常尊敬別人，我們也自然會得到別人的尊敬。</a:t>
            </a:r>
          </a:p>
          <a:p>
            <a:endParaRPr lang="zh-TW" altLang="en-US"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10</a:t>
            </a:fld>
            <a:endParaRPr lang="zh-TW" altLang="en-US" dirty="0"/>
          </a:p>
        </p:txBody>
      </p:sp>
    </p:spTree>
    <p:extLst>
      <p:ext uri="{BB962C8B-B14F-4D97-AF65-F5344CB8AC3E}">
        <p14:creationId xmlns:p14="http://schemas.microsoft.com/office/powerpoint/2010/main" val="8343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8AD001-1FAF-4145-8365-6BA26AB1317D}"/>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77F3E91E-D93F-4150-A582-EE86F923BB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DFA05007-FDBE-4BD5-B9E5-90970613FC16}"/>
              </a:ext>
            </a:extLst>
          </p:cNvPr>
          <p:cNvSpPr>
            <a:spLocks noGrp="1"/>
          </p:cNvSpPr>
          <p:nvPr>
            <p:ph type="dt" sz="half" idx="10"/>
          </p:nvPr>
        </p:nvSpPr>
        <p:spPr/>
        <p:txBody>
          <a:bodyPr/>
          <a:lstStyle/>
          <a:p>
            <a:fld id="{8B18E062-E3DB-43ED-9A4B-C58B97C8E052}" type="datetimeFigureOut">
              <a:rPr lang="zh-HK" altLang="en-US" smtClean="0"/>
              <a:t>4/12/2020</a:t>
            </a:fld>
            <a:endParaRPr lang="zh-HK" altLang="en-US"/>
          </a:p>
        </p:txBody>
      </p:sp>
      <p:sp>
        <p:nvSpPr>
          <p:cNvPr id="5" name="頁尾版面配置區 4">
            <a:extLst>
              <a:ext uri="{FF2B5EF4-FFF2-40B4-BE49-F238E27FC236}">
                <a16:creationId xmlns:a16="http://schemas.microsoft.com/office/drawing/2014/main" id="{C72D4BD8-8196-43D6-9DBA-66D9A7B6C38D}"/>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2D5450C-5CA4-4295-A26C-C800F551D723}"/>
              </a:ext>
            </a:extLst>
          </p:cNvPr>
          <p:cNvSpPr>
            <a:spLocks noGrp="1"/>
          </p:cNvSpPr>
          <p:nvPr>
            <p:ph type="sldNum" sz="quarter" idx="12"/>
          </p:nvPr>
        </p:nvSpPr>
        <p:spPr/>
        <p:txBody>
          <a:bodyPr/>
          <a:lstStyle/>
          <a:p>
            <a:fld id="{CD5B5C49-F907-4BA4-BBFE-60D95DFAEC55}" type="slidenum">
              <a:rPr lang="zh-HK" altLang="en-US" smtClean="0"/>
              <a:t>‹#›</a:t>
            </a:fld>
            <a:endParaRPr lang="zh-HK" altLang="en-US"/>
          </a:p>
        </p:txBody>
      </p:sp>
    </p:spTree>
    <p:extLst>
      <p:ext uri="{BB962C8B-B14F-4D97-AF65-F5344CB8AC3E}">
        <p14:creationId xmlns:p14="http://schemas.microsoft.com/office/powerpoint/2010/main" val="18114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39BE38-83CB-4033-AA4D-930FF6DAD349}"/>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971C4C12-C117-4DB5-B102-B031F280B56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B065FA-62BF-4233-A1C0-334DDDD3BBD0}"/>
              </a:ext>
            </a:extLst>
          </p:cNvPr>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5" name="頁尾版面配置區 4">
            <a:extLst>
              <a:ext uri="{FF2B5EF4-FFF2-40B4-BE49-F238E27FC236}">
                <a16:creationId xmlns:a16="http://schemas.microsoft.com/office/drawing/2014/main" id="{DE509B1C-1B5B-4925-A76C-EDBD8BC8DAA4}"/>
              </a:ext>
            </a:extLst>
          </p:cNvPr>
          <p:cNvSpPr>
            <a:spLocks noGrp="1"/>
          </p:cNvSpPr>
          <p:nvPr>
            <p:ph type="ftr" sz="quarter" idx="11"/>
          </p:nvPr>
        </p:nvSpPr>
        <p:spPr/>
        <p:txBody>
          <a:bodyPr/>
          <a:lstStyle/>
          <a:p>
            <a:r>
              <a:rPr lang="zh-TW" altLang="en-US"/>
              <a:t>新增頁尾</a:t>
            </a:r>
            <a:endParaRPr lang="zh-TW" altLang="en-US" dirty="0"/>
          </a:p>
        </p:txBody>
      </p:sp>
      <p:sp>
        <p:nvSpPr>
          <p:cNvPr id="6" name="投影片編號版面配置區 5">
            <a:extLst>
              <a:ext uri="{FF2B5EF4-FFF2-40B4-BE49-F238E27FC236}">
                <a16:creationId xmlns:a16="http://schemas.microsoft.com/office/drawing/2014/main" id="{8B9197E8-A445-464F-8E70-E770EDBD175D}"/>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88606063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C25CF98-52C1-488E-8DAE-0511DCEE7EDF}"/>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A956C84E-688A-407F-9FB6-791792A714C7}"/>
              </a:ext>
            </a:extLst>
          </p:cNvPr>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7895F36C-27F4-4C06-9283-39A72F76C481}"/>
              </a:ext>
            </a:extLst>
          </p:cNvPr>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5" name="頁尾版面配置區 4">
            <a:extLst>
              <a:ext uri="{FF2B5EF4-FFF2-40B4-BE49-F238E27FC236}">
                <a16:creationId xmlns:a16="http://schemas.microsoft.com/office/drawing/2014/main" id="{5BFCD8BA-FDED-455B-AD78-0B85FFB79A8B}"/>
              </a:ext>
            </a:extLst>
          </p:cNvPr>
          <p:cNvSpPr>
            <a:spLocks noGrp="1"/>
          </p:cNvSpPr>
          <p:nvPr>
            <p:ph type="ftr" sz="quarter" idx="11"/>
          </p:nvPr>
        </p:nvSpPr>
        <p:spPr/>
        <p:txBody>
          <a:bodyPr/>
          <a:lstStyle/>
          <a:p>
            <a:r>
              <a:rPr lang="zh-TW" altLang="en-US"/>
              <a:t>新增頁尾</a:t>
            </a:r>
            <a:endParaRPr lang="zh-TW" altLang="en-US" dirty="0"/>
          </a:p>
        </p:txBody>
      </p:sp>
      <p:sp>
        <p:nvSpPr>
          <p:cNvPr id="6" name="投影片編號版面配置區 5">
            <a:extLst>
              <a:ext uri="{FF2B5EF4-FFF2-40B4-BE49-F238E27FC236}">
                <a16:creationId xmlns:a16="http://schemas.microsoft.com/office/drawing/2014/main" id="{26EEF1B5-4B0C-441D-8352-6DB7BF2B5FFC}"/>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51669094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dirty="0"/>
          </a:p>
        </p:txBody>
      </p:sp>
      <p:sp>
        <p:nvSpPr>
          <p:cNvPr id="2" name="日期預留位置 1"/>
          <p:cNvSpPr>
            <a:spLocks noGrp="1"/>
          </p:cNvSpPr>
          <p:nvPr>
            <p:ph type="dt" sz="half" idx="10"/>
          </p:nvPr>
        </p:nvSpPr>
        <p:spPr/>
        <p:txBody>
          <a:bodyPr rtlCol="0"/>
          <a:lstStyle>
            <a:lvl1pPr>
              <a:defRPr/>
            </a:lvl1pPr>
          </a:lstStyle>
          <a:p>
            <a:fld id="{D040EF29-DBBB-41B1-9C5D-FE42212D415C}" type="datetime2">
              <a:rPr lang="zh-TW" altLang="en-US" smtClean="0"/>
              <a:pPr/>
              <a:t>2020年12月4日</a:t>
            </a:fld>
            <a:endParaRPr lang="zh-TW" altLang="en-US" dirty="0"/>
          </a:p>
        </p:txBody>
      </p:sp>
      <p:sp>
        <p:nvSpPr>
          <p:cNvPr id="3" name="頁尾預留位置 2"/>
          <p:cNvSpPr>
            <a:spLocks noGrp="1"/>
          </p:cNvSpPr>
          <p:nvPr>
            <p:ph type="ftr" sz="quarter" idx="11"/>
          </p:nvPr>
        </p:nvSpPr>
        <p:spPr/>
        <p:txBody>
          <a:bodyPr rtlCol="0"/>
          <a:lstStyle>
            <a:lvl1pPr>
              <a:defRPr/>
            </a:lvl1pPr>
          </a:lstStyle>
          <a:p>
            <a:pPr rtl="0"/>
            <a:r>
              <a:rPr lang="zh-TW" altLang="en-US" noProof="0" dirty="0"/>
              <a:t>新增頁尾</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D7A45F-05B7-45F7-B1A5-A47406088E93}"/>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636E017C-A131-462B-8C4F-322F34B9660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1DA747ED-6DCA-4D6F-9B16-F0D1A9FCADB7}"/>
              </a:ext>
            </a:extLst>
          </p:cNvPr>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5" name="頁尾版面配置區 4">
            <a:extLst>
              <a:ext uri="{FF2B5EF4-FFF2-40B4-BE49-F238E27FC236}">
                <a16:creationId xmlns:a16="http://schemas.microsoft.com/office/drawing/2014/main" id="{47522036-F19E-4113-9BB0-DF6FC060FCF7}"/>
              </a:ext>
            </a:extLst>
          </p:cNvPr>
          <p:cNvSpPr>
            <a:spLocks noGrp="1"/>
          </p:cNvSpPr>
          <p:nvPr>
            <p:ph type="ftr" sz="quarter" idx="11"/>
          </p:nvPr>
        </p:nvSpPr>
        <p:spPr/>
        <p:txBody>
          <a:bodyPr/>
          <a:lstStyle/>
          <a:p>
            <a:r>
              <a:rPr lang="zh-TW" altLang="en-US"/>
              <a:t>新增頁尾</a:t>
            </a:r>
            <a:endParaRPr lang="zh-TW" altLang="en-US" dirty="0"/>
          </a:p>
        </p:txBody>
      </p:sp>
      <p:sp>
        <p:nvSpPr>
          <p:cNvPr id="6" name="投影片編號版面配置區 5">
            <a:extLst>
              <a:ext uri="{FF2B5EF4-FFF2-40B4-BE49-F238E27FC236}">
                <a16:creationId xmlns:a16="http://schemas.microsoft.com/office/drawing/2014/main" id="{FABDBE64-94EB-4BD2-A650-6931146033C5}"/>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45775529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FEA999-31F8-4203-A99A-12F373B9414B}"/>
              </a:ext>
            </a:extLst>
          </p:cNvPr>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65D0447-5CE2-4DFF-B8D0-69A73989D0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58BA805-00CB-4CED-B3FB-9FD5733A09F4}"/>
              </a:ext>
            </a:extLst>
          </p:cNvPr>
          <p:cNvSpPr>
            <a:spLocks noGrp="1"/>
          </p:cNvSpPr>
          <p:nvPr>
            <p:ph type="dt" sz="half" idx="10"/>
          </p:nvPr>
        </p:nvSpPr>
        <p:spPr/>
        <p:txBody>
          <a:bodyPr/>
          <a:lstStyle/>
          <a:p>
            <a:fld id="{8B18E062-E3DB-43ED-9A4B-C58B97C8E052}" type="datetimeFigureOut">
              <a:rPr lang="zh-HK" altLang="en-US" smtClean="0"/>
              <a:t>4/12/2020</a:t>
            </a:fld>
            <a:endParaRPr lang="zh-HK" altLang="en-US"/>
          </a:p>
        </p:txBody>
      </p:sp>
      <p:sp>
        <p:nvSpPr>
          <p:cNvPr id="5" name="頁尾版面配置區 4">
            <a:extLst>
              <a:ext uri="{FF2B5EF4-FFF2-40B4-BE49-F238E27FC236}">
                <a16:creationId xmlns:a16="http://schemas.microsoft.com/office/drawing/2014/main" id="{7250B6FA-899C-4F36-8BDB-B141DFF1981E}"/>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A4DACE9F-CD96-47E3-9360-2F675E28CA44}"/>
              </a:ext>
            </a:extLst>
          </p:cNvPr>
          <p:cNvSpPr>
            <a:spLocks noGrp="1"/>
          </p:cNvSpPr>
          <p:nvPr>
            <p:ph type="sldNum" sz="quarter" idx="12"/>
          </p:nvPr>
        </p:nvSpPr>
        <p:spPr/>
        <p:txBody>
          <a:bodyPr/>
          <a:lstStyle/>
          <a:p>
            <a:fld id="{CD5B5C49-F907-4BA4-BBFE-60D95DFAEC55}" type="slidenum">
              <a:rPr lang="zh-HK" altLang="en-US" smtClean="0"/>
              <a:t>‹#›</a:t>
            </a:fld>
            <a:endParaRPr lang="zh-HK" altLang="en-US"/>
          </a:p>
        </p:txBody>
      </p:sp>
    </p:spTree>
    <p:extLst>
      <p:ext uri="{BB962C8B-B14F-4D97-AF65-F5344CB8AC3E}">
        <p14:creationId xmlns:p14="http://schemas.microsoft.com/office/powerpoint/2010/main" val="15424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B70E73-DEC2-49BD-8F84-C2D656E963B5}"/>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861936-B739-411A-8C37-089043E71A5C}"/>
              </a:ext>
            </a:extLst>
          </p:cNvPr>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3DB64D0D-1D64-448D-8F84-8D4DF575D885}"/>
              </a:ext>
            </a:extLst>
          </p:cNvPr>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5B13C126-DBDC-4946-A30B-9C51BEE108F9}"/>
              </a:ext>
            </a:extLst>
          </p:cNvPr>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6" name="頁尾版面配置區 5">
            <a:extLst>
              <a:ext uri="{FF2B5EF4-FFF2-40B4-BE49-F238E27FC236}">
                <a16:creationId xmlns:a16="http://schemas.microsoft.com/office/drawing/2014/main" id="{C2CE917C-B43B-4B06-BD31-3E1E1ECAEAAE}"/>
              </a:ext>
            </a:extLst>
          </p:cNvPr>
          <p:cNvSpPr>
            <a:spLocks noGrp="1"/>
          </p:cNvSpPr>
          <p:nvPr>
            <p:ph type="ftr" sz="quarter" idx="11"/>
          </p:nvPr>
        </p:nvSpPr>
        <p:spPr/>
        <p:txBody>
          <a:bodyPr/>
          <a:lstStyle/>
          <a:p>
            <a:r>
              <a:rPr lang="zh-TW" altLang="en-US"/>
              <a:t>新增頁尾</a:t>
            </a:r>
            <a:endParaRPr lang="zh-TW" altLang="en-US" dirty="0"/>
          </a:p>
        </p:txBody>
      </p:sp>
      <p:sp>
        <p:nvSpPr>
          <p:cNvPr id="7" name="投影片編號版面配置區 6">
            <a:extLst>
              <a:ext uri="{FF2B5EF4-FFF2-40B4-BE49-F238E27FC236}">
                <a16:creationId xmlns:a16="http://schemas.microsoft.com/office/drawing/2014/main" id="{7C530D4A-3540-4996-8E3C-7BB920246885}"/>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416930866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A08C45-09BC-4C6E-BFC5-634AF126E432}"/>
              </a:ext>
            </a:extLst>
          </p:cNvPr>
          <p:cNvSpPr>
            <a:spLocks noGrp="1"/>
          </p:cNvSpPr>
          <p:nvPr>
            <p:ph type="title"/>
          </p:nvPr>
        </p:nvSpPr>
        <p:spPr>
          <a:xfrm>
            <a:off x="629841" y="365126"/>
            <a:ext cx="78867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6C14E9-3287-4697-98A0-7A5383E9DB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BFB911D6-12DB-48F8-A0CE-8894DF54D114}"/>
              </a:ext>
            </a:extLst>
          </p:cNvPr>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3AC4B74B-FE28-48BD-9187-85C736A673B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3734ACC-7AC7-4E36-AFDF-D2991BE2D0C7}"/>
              </a:ext>
            </a:extLst>
          </p:cNvPr>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906B27DD-388F-4CB9-A36F-7888FCCB2596}"/>
              </a:ext>
            </a:extLst>
          </p:cNvPr>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8" name="頁尾版面配置區 7">
            <a:extLst>
              <a:ext uri="{FF2B5EF4-FFF2-40B4-BE49-F238E27FC236}">
                <a16:creationId xmlns:a16="http://schemas.microsoft.com/office/drawing/2014/main" id="{B70B3462-28C1-4EDA-9C79-50EABFB94890}"/>
              </a:ext>
            </a:extLst>
          </p:cNvPr>
          <p:cNvSpPr>
            <a:spLocks noGrp="1"/>
          </p:cNvSpPr>
          <p:nvPr>
            <p:ph type="ftr" sz="quarter" idx="11"/>
          </p:nvPr>
        </p:nvSpPr>
        <p:spPr/>
        <p:txBody>
          <a:bodyPr/>
          <a:lstStyle/>
          <a:p>
            <a:r>
              <a:rPr lang="zh-TW" altLang="en-US"/>
              <a:t>新增頁尾</a:t>
            </a:r>
            <a:endParaRPr lang="zh-TW" altLang="en-US" dirty="0"/>
          </a:p>
        </p:txBody>
      </p:sp>
      <p:sp>
        <p:nvSpPr>
          <p:cNvPr id="9" name="投影片編號版面配置區 8">
            <a:extLst>
              <a:ext uri="{FF2B5EF4-FFF2-40B4-BE49-F238E27FC236}">
                <a16:creationId xmlns:a16="http://schemas.microsoft.com/office/drawing/2014/main" id="{7549EA3F-C55D-4E82-B566-88FD741E921B}"/>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55348772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341EA9-0FED-41BF-8E41-3565E43E235B}"/>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A7668D75-5F07-4872-B308-8ADC36248543}"/>
              </a:ext>
            </a:extLst>
          </p:cNvPr>
          <p:cNvSpPr>
            <a:spLocks noGrp="1"/>
          </p:cNvSpPr>
          <p:nvPr>
            <p:ph type="dt" sz="half" idx="10"/>
          </p:nvPr>
        </p:nvSpPr>
        <p:spPr/>
        <p:txBody>
          <a:bodyPr/>
          <a:lstStyle/>
          <a:p>
            <a:fld id="{828405D5-54EE-49D5-89A7-D462B6DD676B}" type="datetime2">
              <a:rPr lang="zh-TW" altLang="en-US" smtClean="0"/>
              <a:pPr/>
              <a:t>2020年12月4日</a:t>
            </a:fld>
            <a:endParaRPr lang="zh-TW" altLang="en-US" dirty="0"/>
          </a:p>
        </p:txBody>
      </p:sp>
      <p:sp>
        <p:nvSpPr>
          <p:cNvPr id="4" name="頁尾版面配置區 3">
            <a:extLst>
              <a:ext uri="{FF2B5EF4-FFF2-40B4-BE49-F238E27FC236}">
                <a16:creationId xmlns:a16="http://schemas.microsoft.com/office/drawing/2014/main" id="{B0158FAD-6A9F-40BE-90C8-5CFD90FF2A30}"/>
              </a:ext>
            </a:extLst>
          </p:cNvPr>
          <p:cNvSpPr>
            <a:spLocks noGrp="1"/>
          </p:cNvSpPr>
          <p:nvPr>
            <p:ph type="ftr" sz="quarter" idx="11"/>
          </p:nvPr>
        </p:nvSpPr>
        <p:spPr/>
        <p:txBody>
          <a:bodyPr/>
          <a:lstStyle/>
          <a:p>
            <a:pPr rtl="0"/>
            <a:r>
              <a:rPr lang="zh-TW" altLang="en-US" noProof="0"/>
              <a:t>新增頁尾</a:t>
            </a:r>
            <a:endParaRPr lang="zh-TW" altLang="en-US" noProof="0" dirty="0"/>
          </a:p>
        </p:txBody>
      </p:sp>
      <p:sp>
        <p:nvSpPr>
          <p:cNvPr id="5" name="投影片編號版面配置區 4">
            <a:extLst>
              <a:ext uri="{FF2B5EF4-FFF2-40B4-BE49-F238E27FC236}">
                <a16:creationId xmlns:a16="http://schemas.microsoft.com/office/drawing/2014/main" id="{E6499D3B-BBC3-487C-87B2-C744530A82CC}"/>
              </a:ext>
            </a:extLst>
          </p:cNvPr>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2346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6B551E1-37C7-4D0B-AB42-ECADDA693C1F}"/>
              </a:ext>
            </a:extLst>
          </p:cNvPr>
          <p:cNvSpPr>
            <a:spLocks noGrp="1"/>
          </p:cNvSpPr>
          <p:nvPr>
            <p:ph type="dt" sz="half" idx="10"/>
          </p:nvPr>
        </p:nvSpPr>
        <p:spPr/>
        <p:txBody>
          <a:bodyPr/>
          <a:lstStyle/>
          <a:p>
            <a:fld id="{D040EF29-DBBB-41B1-9C5D-FE42212D415C}" type="datetime2">
              <a:rPr lang="zh-TW" altLang="en-US" smtClean="0"/>
              <a:pPr/>
              <a:t>2020年12月4日</a:t>
            </a:fld>
            <a:endParaRPr lang="zh-TW" altLang="en-US" dirty="0"/>
          </a:p>
        </p:txBody>
      </p:sp>
      <p:sp>
        <p:nvSpPr>
          <p:cNvPr id="3" name="頁尾版面配置區 2">
            <a:extLst>
              <a:ext uri="{FF2B5EF4-FFF2-40B4-BE49-F238E27FC236}">
                <a16:creationId xmlns:a16="http://schemas.microsoft.com/office/drawing/2014/main" id="{B7F7B952-833F-4463-93FE-D4FEFD8A6A4C}"/>
              </a:ext>
            </a:extLst>
          </p:cNvPr>
          <p:cNvSpPr>
            <a:spLocks noGrp="1"/>
          </p:cNvSpPr>
          <p:nvPr>
            <p:ph type="ftr" sz="quarter" idx="11"/>
          </p:nvPr>
        </p:nvSpPr>
        <p:spPr/>
        <p:txBody>
          <a:bodyPr/>
          <a:lstStyle/>
          <a:p>
            <a:pPr rtl="0"/>
            <a:r>
              <a:rPr lang="zh-TW" altLang="en-US" noProof="0"/>
              <a:t>新增頁尾</a:t>
            </a:r>
            <a:endParaRPr lang="zh-TW" altLang="en-US" noProof="0" dirty="0"/>
          </a:p>
        </p:txBody>
      </p:sp>
      <p:sp>
        <p:nvSpPr>
          <p:cNvPr id="4" name="投影片編號版面配置區 3">
            <a:extLst>
              <a:ext uri="{FF2B5EF4-FFF2-40B4-BE49-F238E27FC236}">
                <a16:creationId xmlns:a16="http://schemas.microsoft.com/office/drawing/2014/main" id="{BD77FC97-6732-45C2-9A81-74399174290D}"/>
              </a:ext>
            </a:extLst>
          </p:cNvPr>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19019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693B8-F719-455D-8960-9B7965E2D32D}"/>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A9CF3650-D388-40EF-8114-73F4683045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D406AB94-4AC4-4763-9232-10AC8C5635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F1CE309-4183-493A-A717-772BEE2CA74B}"/>
              </a:ext>
            </a:extLst>
          </p:cNvPr>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6" name="頁尾版面配置區 5">
            <a:extLst>
              <a:ext uri="{FF2B5EF4-FFF2-40B4-BE49-F238E27FC236}">
                <a16:creationId xmlns:a16="http://schemas.microsoft.com/office/drawing/2014/main" id="{90A3A06A-082A-464D-9FFB-E09844B40E40}"/>
              </a:ext>
            </a:extLst>
          </p:cNvPr>
          <p:cNvSpPr>
            <a:spLocks noGrp="1"/>
          </p:cNvSpPr>
          <p:nvPr>
            <p:ph type="ftr" sz="quarter" idx="11"/>
          </p:nvPr>
        </p:nvSpPr>
        <p:spPr/>
        <p:txBody>
          <a:bodyPr/>
          <a:lstStyle/>
          <a:p>
            <a:r>
              <a:rPr lang="zh-TW" altLang="en-US"/>
              <a:t>新增頁尾</a:t>
            </a:r>
            <a:endParaRPr lang="zh-TW" altLang="en-US" dirty="0"/>
          </a:p>
        </p:txBody>
      </p:sp>
      <p:sp>
        <p:nvSpPr>
          <p:cNvPr id="7" name="投影片編號版面配置區 6">
            <a:extLst>
              <a:ext uri="{FF2B5EF4-FFF2-40B4-BE49-F238E27FC236}">
                <a16:creationId xmlns:a16="http://schemas.microsoft.com/office/drawing/2014/main" id="{86DFB0A7-5BEB-49C1-A88F-A3A722B09D7B}"/>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15515955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35816B-309F-4084-A370-F0071AB98A63}"/>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2B2CBE30-D882-403B-B6DC-A4AB5A2527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HK" altLang="en-US"/>
          </a:p>
        </p:txBody>
      </p:sp>
      <p:sp>
        <p:nvSpPr>
          <p:cNvPr id="4" name="文字版面配置區 3">
            <a:extLst>
              <a:ext uri="{FF2B5EF4-FFF2-40B4-BE49-F238E27FC236}">
                <a16:creationId xmlns:a16="http://schemas.microsoft.com/office/drawing/2014/main" id="{E80EE243-79F6-4452-80BB-7F9E4E0BA6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B885340-2F59-4433-BCD1-A5B554B280BE}"/>
              </a:ext>
            </a:extLst>
          </p:cNvPr>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6" name="頁尾版面配置區 5">
            <a:extLst>
              <a:ext uri="{FF2B5EF4-FFF2-40B4-BE49-F238E27FC236}">
                <a16:creationId xmlns:a16="http://schemas.microsoft.com/office/drawing/2014/main" id="{AAAAD45E-EC55-483D-8A6B-1571EC9F9DF1}"/>
              </a:ext>
            </a:extLst>
          </p:cNvPr>
          <p:cNvSpPr>
            <a:spLocks noGrp="1"/>
          </p:cNvSpPr>
          <p:nvPr>
            <p:ph type="ftr" sz="quarter" idx="11"/>
          </p:nvPr>
        </p:nvSpPr>
        <p:spPr/>
        <p:txBody>
          <a:bodyPr/>
          <a:lstStyle/>
          <a:p>
            <a:r>
              <a:rPr lang="zh-TW" altLang="en-US"/>
              <a:t>新增頁尾</a:t>
            </a:r>
            <a:endParaRPr lang="zh-TW" altLang="en-US" dirty="0"/>
          </a:p>
        </p:txBody>
      </p:sp>
      <p:sp>
        <p:nvSpPr>
          <p:cNvPr id="7" name="投影片編號版面配置區 6">
            <a:extLst>
              <a:ext uri="{FF2B5EF4-FFF2-40B4-BE49-F238E27FC236}">
                <a16:creationId xmlns:a16="http://schemas.microsoft.com/office/drawing/2014/main" id="{96DE42F6-D917-442A-806E-2A76BA9526E5}"/>
              </a:ext>
            </a:extLst>
          </p:cNvPr>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203898528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5E37BA-87C3-4A97-8382-FFB9AF92AB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F9BA0176-FD3A-49FD-9B93-A1403B26FF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8C6294B4-7912-4DC9-866F-EBE0961482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78CE90-604D-494E-B554-2D837CFE91F3}" type="datetime2">
              <a:rPr lang="zh-TW" altLang="en-US" smtClean="0"/>
              <a:pPr/>
              <a:t>2020年12月4日</a:t>
            </a:fld>
            <a:endParaRPr lang="zh-TW" altLang="en-US" dirty="0"/>
          </a:p>
        </p:txBody>
      </p:sp>
      <p:sp>
        <p:nvSpPr>
          <p:cNvPr id="5" name="頁尾版面配置區 4">
            <a:extLst>
              <a:ext uri="{FF2B5EF4-FFF2-40B4-BE49-F238E27FC236}">
                <a16:creationId xmlns:a16="http://schemas.microsoft.com/office/drawing/2014/main" id="{56E2C217-B1A9-417F-A5AC-A195C94DD2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TW" altLang="en-US"/>
              <a:t>新增頁尾</a:t>
            </a:r>
            <a:endParaRPr lang="zh-TW" altLang="en-US" dirty="0"/>
          </a:p>
        </p:txBody>
      </p:sp>
      <p:sp>
        <p:nvSpPr>
          <p:cNvPr id="6" name="投影片編號版面配置區 5">
            <a:extLst>
              <a:ext uri="{FF2B5EF4-FFF2-40B4-BE49-F238E27FC236}">
                <a16:creationId xmlns:a16="http://schemas.microsoft.com/office/drawing/2014/main" id="{0CC38C57-96FB-4814-9AEC-D00E02B3383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D8D479-8942-46E8-A226-A4E01F7A105C}" type="slidenum">
              <a:rPr lang="en-US" altLang="zh-TW" smtClean="0"/>
              <a:pPr/>
              <a:t>‹#›</a:t>
            </a:fld>
            <a:endParaRPr lang="zh-TW" altLang="en-US" dirty="0"/>
          </a:p>
        </p:txBody>
      </p:sp>
      <p:sp>
        <p:nvSpPr>
          <p:cNvPr id="7" name="矩形 6">
            <a:extLst>
              <a:ext uri="{FF2B5EF4-FFF2-40B4-BE49-F238E27FC236}">
                <a16:creationId xmlns:a16="http://schemas.microsoft.com/office/drawing/2014/main" id="{6FCA44F5-BFA1-439D-81F6-CA2940ED02F6}"/>
              </a:ext>
            </a:extLst>
          </p:cNvPr>
          <p:cNvSpPr/>
          <p:nvPr userDrawn="1"/>
        </p:nvSpPr>
        <p:spPr>
          <a:xfrm>
            <a:off x="0" y="6629400"/>
            <a:ext cx="121500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937007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Yaalvf8Tv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hyperlink" Target="https://www.youtube.com/watch?v=bEiCHGp5pC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765040" y="2842260"/>
            <a:ext cx="3961765" cy="901700"/>
          </a:xfrm>
        </p:spPr>
        <p:txBody>
          <a:bodyPr rtlCol="0">
            <a:noAutofit/>
          </a:bodyPr>
          <a:lstStyle/>
          <a:p>
            <a:pPr algn="r">
              <a:lnSpc>
                <a:spcPct val="150000"/>
              </a:lnSpc>
            </a:pPr>
            <a:r>
              <a:rPr lang="zh-TW" altLang="en-US" sz="32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生活事件事</a:t>
            </a:r>
            <a:r>
              <a:rPr lang="zh-TW"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例 </a:t>
            </a:r>
            <a:r>
              <a:rPr lang="zh-TW" altLang="en-US" sz="32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 </a:t>
            </a:r>
            <a:r>
              <a:rPr lang="en-US" altLang="zh-TW" sz="4800" dirty="0">
                <a:latin typeface="微軟正黑體" panose="020B0604030504040204" pitchFamily="34" charset="-120"/>
                <a:ea typeface="微軟正黑體" panose="020B0604030504040204" pitchFamily="34" charset="-120"/>
                <a:sym typeface="Arial" panose="020B0604020202020204" pitchFamily="34" charset="0"/>
              </a:rPr>
              <a:t/>
            </a:r>
            <a:br>
              <a:rPr lang="en-US" altLang="zh-TW" sz="4800" dirty="0">
                <a:latin typeface="微軟正黑體" panose="020B0604030504040204" pitchFamily="34" charset="-120"/>
                <a:ea typeface="微軟正黑體" panose="020B0604030504040204" pitchFamily="34" charset="-120"/>
                <a:sym typeface="Arial" panose="020B0604020202020204" pitchFamily="34" charset="0"/>
              </a:rPr>
            </a:br>
            <a:r>
              <a:rPr lang="zh-TW" altLang="en-US" sz="4800" dirty="0">
                <a:ln w="3175">
                  <a:solidFill>
                    <a:schemeClr val="bg1">
                      <a:lumMod val="50000"/>
                    </a:schemeClr>
                  </a:solidFill>
                </a:ln>
                <a:solidFill>
                  <a:schemeClr val="accent1"/>
                </a:solidFill>
                <a:latin typeface="微軟正黑體" panose="020B0604030504040204" pitchFamily="34" charset="-120"/>
                <a:ea typeface="微軟正黑體" panose="020B0604030504040204" pitchFamily="34" charset="-120"/>
                <a:sym typeface="Arial" panose="020B0604020202020204" pitchFamily="34" charset="0"/>
              </a:rPr>
              <a:t>「尊重的修養」</a:t>
            </a:r>
          </a:p>
        </p:txBody>
      </p:sp>
      <p:sp>
        <p:nvSpPr>
          <p:cNvPr id="3" name="副標題 2"/>
          <p:cNvSpPr>
            <a:spLocks noGrp="1"/>
          </p:cNvSpPr>
          <p:nvPr>
            <p:ph type="subTitle" idx="1"/>
          </p:nvPr>
        </p:nvSpPr>
        <p:spPr>
          <a:xfrm>
            <a:off x="4034972" y="3938339"/>
            <a:ext cx="4600394" cy="2113325"/>
          </a:xfrm>
        </p:spPr>
        <p:txBody>
          <a:bodyPr rtlCol="0">
            <a:normAutofit fontScale="92500" lnSpcReduction="10000"/>
          </a:bodyPr>
          <a:lstStyle/>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價值觀教育 </a:t>
            </a:r>
            <a:r>
              <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a:t>
            </a: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品德教育</a:t>
            </a:r>
            <a:r>
              <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a:t>
            </a:r>
          </a:p>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高小及初中</a:t>
            </a:r>
            <a:endParaRPr lang="en-US" altLang="zh-TW"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教育局</a:t>
            </a:r>
            <a:endParaRPr lang="en-US"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r>
              <a:rPr lang="zh-TW"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德育、公民及國民教育組</a:t>
            </a:r>
            <a:r>
              <a:rPr lang="zh-TW"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製作</a:t>
            </a:r>
            <a:endParaRPr lang="en-US" altLang="zh-TW"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r>
              <a:rPr lang="en-US" altLang="zh-TW"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2020</a:t>
            </a:r>
            <a:r>
              <a:rPr lang="zh-TW"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28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12</a:t>
            </a:r>
            <a:r>
              <a:rPr lang="zh-TW" altLang="en-US" sz="28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月</a:t>
            </a:r>
            <a:endParaRPr lang="en-US" altLang="zh-TW"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a:p>
            <a:pPr algn="r"/>
            <a:endParaRPr lang="zh-TW" altLang="en-U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endParaRPr>
          </a:p>
        </p:txBody>
      </p:sp>
      <p:sp>
        <p:nvSpPr>
          <p:cNvPr id="7" name="文字方塊 6"/>
          <p:cNvSpPr txBox="1"/>
          <p:nvPr/>
        </p:nvSpPr>
        <p:spPr>
          <a:xfrm>
            <a:off x="6523346" y="6344289"/>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E1E9B5B-663A-4800-AFA5-1D6427967B31}"/>
              </a:ext>
            </a:extLst>
          </p:cNvPr>
          <p:cNvSpPr/>
          <p:nvPr/>
        </p:nvSpPr>
        <p:spPr>
          <a:xfrm>
            <a:off x="3248561" y="429558"/>
            <a:ext cx="2646878"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rPr>
              <a:t>討論問題</a:t>
            </a:r>
            <a:endParaRPr lang="zh-HK"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endParaRPr>
          </a:p>
        </p:txBody>
      </p:sp>
      <p:sp>
        <p:nvSpPr>
          <p:cNvPr id="11" name="矩形 10">
            <a:extLst>
              <a:ext uri="{FF2B5EF4-FFF2-40B4-BE49-F238E27FC236}">
                <a16:creationId xmlns:a16="http://schemas.microsoft.com/office/drawing/2014/main" id="{9D62E304-E453-4561-AC08-6B74D1CF0E30}"/>
              </a:ext>
            </a:extLst>
          </p:cNvPr>
          <p:cNvSpPr/>
          <p:nvPr/>
        </p:nvSpPr>
        <p:spPr>
          <a:xfrm>
            <a:off x="568450" y="1394984"/>
            <a:ext cx="8007099" cy="3231654"/>
          </a:xfrm>
          <a:prstGeom prst="rect">
            <a:avLst/>
          </a:prstGeom>
          <a:noFill/>
        </p:spPr>
        <p:txBody>
          <a:bodyPr wrap="square" lIns="91440" tIns="45720" rIns="91440" bIns="45720">
            <a:spAutoFit/>
          </a:bodyPr>
          <a:lstStyle/>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情境中</a:t>
            </a:r>
            <a:r>
              <a:rPr lang="en-HK" altLang="zh-TW" sz="2400" dirty="0">
                <a:ln w="0"/>
                <a:solidFill>
                  <a:schemeClr val="accent1"/>
                </a:solidFill>
                <a:latin typeface="微軟正黑體" panose="020B0604030504040204" pitchFamily="34" charset="-120"/>
                <a:ea typeface="微軟正黑體" panose="020B0604030504040204" pitchFamily="34" charset="-120"/>
              </a:rPr>
              <a:t>D</a:t>
            </a:r>
            <a:r>
              <a:rPr lang="en-US" altLang="zh-TW" sz="2400" dirty="0">
                <a:ln w="0"/>
                <a:solidFill>
                  <a:schemeClr val="accent1"/>
                </a:solidFill>
                <a:latin typeface="微軟正黑體" panose="020B0604030504040204" pitchFamily="34" charset="-120"/>
                <a:ea typeface="微軟正黑體" panose="020B0604030504040204" pitchFamily="34" charset="-120"/>
              </a:rPr>
              <a:t>avid</a:t>
            </a:r>
            <a:r>
              <a:rPr lang="zh-TW" altLang="en-US" sz="2400" dirty="0">
                <a:ln w="0"/>
                <a:solidFill>
                  <a:schemeClr val="accent1"/>
                </a:solidFill>
                <a:latin typeface="微軟正黑體" panose="020B0604030504040204" pitchFamily="34" charset="-120"/>
                <a:ea typeface="微軟正黑體" panose="020B0604030504040204" pitchFamily="34" charset="-120"/>
              </a:rPr>
              <a:t>的影片及個人資料被放上網，你認為他是同意的嗎？他會有何感受</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如果你是</a:t>
            </a:r>
            <a:r>
              <a:rPr lang="en-US" altLang="zh-TW" sz="2400" dirty="0">
                <a:ln w="0"/>
                <a:solidFill>
                  <a:schemeClr val="accent1"/>
                </a:solidFill>
                <a:latin typeface="微軟正黑體" panose="020B0604030504040204" pitchFamily="34" charset="-120"/>
                <a:ea typeface="微軟正黑體" panose="020B0604030504040204" pitchFamily="34" charset="-120"/>
              </a:rPr>
              <a:t>Carmen</a:t>
            </a:r>
            <a:r>
              <a:rPr lang="zh-TW" altLang="en-US" sz="2400" dirty="0">
                <a:ln w="0"/>
                <a:solidFill>
                  <a:schemeClr val="accent1"/>
                </a:solidFill>
                <a:latin typeface="微軟正黑體" panose="020B0604030504040204" pitchFamily="34" charset="-120"/>
                <a:ea typeface="微軟正黑體" panose="020B0604030504040204" pitchFamily="34" charset="-120"/>
              </a:rPr>
              <a:t>，你看到</a:t>
            </a:r>
            <a:r>
              <a:rPr lang="en-US" altLang="zh-TW" sz="2400" dirty="0">
                <a:ln w="0"/>
                <a:solidFill>
                  <a:schemeClr val="accent1"/>
                </a:solidFill>
                <a:latin typeface="微軟正黑體" panose="020B0604030504040204" pitchFamily="34" charset="-120"/>
                <a:ea typeface="微軟正黑體" panose="020B0604030504040204" pitchFamily="34" charset="-120"/>
              </a:rPr>
              <a:t>David</a:t>
            </a:r>
            <a:r>
              <a:rPr lang="zh-TW" altLang="en-US" sz="2400" dirty="0">
                <a:ln w="0"/>
                <a:solidFill>
                  <a:schemeClr val="accent1"/>
                </a:solidFill>
                <a:latin typeface="微軟正黑體" panose="020B0604030504040204" pitchFamily="34" charset="-120"/>
                <a:ea typeface="微軟正黑體" panose="020B0604030504040204" pitchFamily="34" charset="-120"/>
              </a:rPr>
              <a:t> 的影片被別人放上網，你會怎樣做</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為什麼</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在這情境中，你認為在網絡上與朋友的相處需注意甚麼</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為什麼</a:t>
            </a:r>
            <a:r>
              <a:rPr lang="en-US" altLang="zh-TW" sz="2400" dirty="0">
                <a:ln w="0"/>
                <a:solidFill>
                  <a:schemeClr val="accent1"/>
                </a:solidFill>
                <a:latin typeface="微軟正黑體" panose="020B0604030504040204" pitchFamily="34" charset="-120"/>
                <a:ea typeface="微軟正黑體" panose="020B0604030504040204" pitchFamily="34" charset="-120"/>
              </a:rPr>
              <a:t>?</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190" y="4582950"/>
            <a:ext cx="2517810" cy="2517810"/>
          </a:xfrm>
          <a:prstGeom prst="rect">
            <a:avLst/>
          </a:prstGeom>
        </p:spPr>
      </p:pic>
      <p:sp>
        <p:nvSpPr>
          <p:cNvPr id="6" name="文字方塊 5"/>
          <p:cNvSpPr txBox="1"/>
          <p:nvPr/>
        </p:nvSpPr>
        <p:spPr>
          <a:xfrm>
            <a:off x="86451" y="6346872"/>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2102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5384-6E72-7948-A4A7-58A7D286DFDC}"/>
              </a:ext>
            </a:extLst>
          </p:cNvPr>
          <p:cNvSpPr>
            <a:spLocks noGrp="1"/>
          </p:cNvSpPr>
          <p:nvPr>
            <p:ph type="title"/>
          </p:nvPr>
        </p:nvSpPr>
        <p:spPr/>
        <p:txBody>
          <a:bodyPr/>
          <a:lstStyle/>
          <a:p>
            <a:pPr algn="ctr"/>
            <a:r>
              <a:rPr lang="en-US" sz="4800" b="1" dirty="0" err="1">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小總結</a:t>
            </a:r>
            <a:endParaRPr 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10" name="Content Placeholder 9">
            <a:extLst>
              <a:ext uri="{FF2B5EF4-FFF2-40B4-BE49-F238E27FC236}">
                <a16:creationId xmlns:a16="http://schemas.microsoft.com/office/drawing/2014/main" id="{C33CB50E-DDE0-4A47-93B8-98BF26D35696}"/>
              </a:ext>
            </a:extLst>
          </p:cNvPr>
          <p:cNvSpPr>
            <a:spLocks noGrp="1"/>
          </p:cNvSpPr>
          <p:nvPr>
            <p:ph idx="1"/>
          </p:nvPr>
        </p:nvSpPr>
        <p:spPr>
          <a:xfrm>
            <a:off x="628650" y="1690689"/>
            <a:ext cx="7886700" cy="4486274"/>
          </a:xfrm>
        </p:spPr>
        <p:txBody>
          <a:bodyPr/>
          <a:lstStyle/>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2">
                    <a:lumMod val="75000"/>
                  </a:schemeClr>
                </a:solidFill>
                <a:latin typeface="微軟正黑體" panose="020B0604030504040204" pitchFamily="34" charset="-120"/>
                <a:ea typeface="微軟正黑體" panose="020B0604030504040204" pitchFamily="34" charset="-120"/>
              </a:rPr>
              <a:t>尊重別人的想法及感受</a:t>
            </a:r>
            <a:r>
              <a:rPr lang="zh-TW" altLang="en-US" sz="2400" dirty="0">
                <a:ln w="0"/>
                <a:solidFill>
                  <a:schemeClr val="accent1"/>
                </a:solidFill>
                <a:latin typeface="微軟正黑體" panose="020B0604030504040204" pitchFamily="34" charset="-120"/>
                <a:ea typeface="微軟正黑體" panose="020B0604030504040204" pitchFamily="34" charset="-120"/>
              </a:rPr>
              <a:t>：透過網上與別人溝通，同樣需要重視別人的想法及感受，絕不能作出害傷別人的評論或行動。</a:t>
            </a:r>
            <a:endParaRPr lang="en-HK" altLang="zh-TW" sz="24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2">
                    <a:lumMod val="75000"/>
                  </a:schemeClr>
                </a:solidFill>
                <a:latin typeface="微軟正黑體" panose="020B0604030504040204" pitchFamily="34" charset="-120"/>
                <a:ea typeface="微軟正黑體" panose="020B0604030504040204" pitchFamily="34" charset="-120"/>
              </a:rPr>
              <a:t>尊重別人的個人私隱</a:t>
            </a:r>
            <a:r>
              <a:rPr lang="zh-TW" altLang="en-US" sz="2400" dirty="0">
                <a:ln w="0"/>
                <a:solidFill>
                  <a:schemeClr val="accent1"/>
                </a:solidFill>
                <a:latin typeface="微軟正黑體" panose="020B0604030504040204" pitchFamily="34" charset="-120"/>
                <a:ea typeface="微軟正黑體" panose="020B0604030504040204" pitchFamily="34" charset="-120"/>
              </a:rPr>
              <a:t>：當同學上載別人的資料時，必需考慮到當事人的意願及感受，亦需要考慮取得資料的來源是否合理及合法。</a:t>
            </a:r>
            <a:endParaRPr lang="en-US" dirty="0"/>
          </a:p>
        </p:txBody>
      </p:sp>
      <p:sp>
        <p:nvSpPr>
          <p:cNvPr id="3" name="Date Placeholder 2">
            <a:extLst>
              <a:ext uri="{FF2B5EF4-FFF2-40B4-BE49-F238E27FC236}">
                <a16:creationId xmlns:a16="http://schemas.microsoft.com/office/drawing/2014/main" id="{79D3C35D-6FD5-FC41-B25B-A452AF2BEDC1}"/>
              </a:ext>
            </a:extLst>
          </p:cNvPr>
          <p:cNvSpPr>
            <a:spLocks noGrp="1"/>
          </p:cNvSpPr>
          <p:nvPr>
            <p:ph type="dt" sz="half" idx="10"/>
          </p:nvPr>
        </p:nvSpPr>
        <p:spPr/>
        <p:txBody>
          <a:bodyPr/>
          <a:lstStyle/>
          <a:p>
            <a:fld id="{828405D5-54EE-49D5-89A7-D462B6DD676B}" type="datetime2">
              <a:rPr lang="zh-TW" altLang="en-US" smtClean="0"/>
              <a:pPr/>
              <a:t>2020年12月4日</a:t>
            </a:fld>
            <a:endParaRPr lang="zh-TW" altLang="en-US" dirty="0"/>
          </a:p>
        </p:txBody>
      </p:sp>
      <p:sp>
        <p:nvSpPr>
          <p:cNvPr id="4" name="Footer Placeholder 3">
            <a:extLst>
              <a:ext uri="{FF2B5EF4-FFF2-40B4-BE49-F238E27FC236}">
                <a16:creationId xmlns:a16="http://schemas.microsoft.com/office/drawing/2014/main" id="{92ED7AC6-E93C-894C-A610-F34A3B9C76DC}"/>
              </a:ext>
            </a:extLst>
          </p:cNvPr>
          <p:cNvSpPr>
            <a:spLocks noGrp="1"/>
          </p:cNvSpPr>
          <p:nvPr>
            <p:ph type="ftr" sz="quarter" idx="11"/>
          </p:nvPr>
        </p:nvSpPr>
        <p:spPr/>
        <p:txBody>
          <a:bodyPr/>
          <a:lstStyle/>
          <a:p>
            <a:r>
              <a:rPr lang="zh-TW" altLang="en-US" noProof="0"/>
              <a:t>新增頁尾</a:t>
            </a:r>
            <a:endParaRPr lang="zh-TW" altLang="en-US" noProof="0" dirty="0"/>
          </a:p>
        </p:txBody>
      </p:sp>
      <p:sp>
        <p:nvSpPr>
          <p:cNvPr id="5" name="Slide Number Placeholder 4">
            <a:extLst>
              <a:ext uri="{FF2B5EF4-FFF2-40B4-BE49-F238E27FC236}">
                <a16:creationId xmlns:a16="http://schemas.microsoft.com/office/drawing/2014/main" id="{6AC694DC-460A-B842-85A0-D2609D8C8822}"/>
              </a:ext>
            </a:extLst>
          </p:cNvPr>
          <p:cNvSpPr>
            <a:spLocks noGrp="1"/>
          </p:cNvSpPr>
          <p:nvPr>
            <p:ph type="sldNum" sz="quarter" idx="12"/>
          </p:nvPr>
        </p:nvSpPr>
        <p:spPr/>
        <p:txBody>
          <a:bodyPr/>
          <a:lstStyle/>
          <a:p>
            <a:fld id="{9CD8D479-8942-46E8-A226-A4E01F7A105C}" type="slidenum">
              <a:rPr lang="en-US" altLang="zh-TW" noProof="0" smtClean="0"/>
              <a:pPr/>
              <a:t>11</a:t>
            </a:fld>
            <a:endParaRPr lang="zh-TW" altLang="en-US" noProof="0" dirty="0"/>
          </a:p>
        </p:txBody>
      </p:sp>
    </p:spTree>
    <p:extLst>
      <p:ext uri="{BB962C8B-B14F-4D97-AF65-F5344CB8AC3E}">
        <p14:creationId xmlns:p14="http://schemas.microsoft.com/office/powerpoint/2010/main" val="39766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845737" y="1552237"/>
            <a:ext cx="3785011" cy="2123658"/>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小組討論</a:t>
            </a:r>
            <a:r>
              <a:rPr lang="en-US" altLang="zh-TW"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生活</a:t>
            </a:r>
            <a:r>
              <a:rPr lang="zh-TW" altLang="en-U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情境</a:t>
            </a:r>
            <a:endParaRPr lang="en-US" altLang="zh-TW"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69" y="3675895"/>
            <a:ext cx="3188031" cy="3182105"/>
          </a:xfrm>
          <a:prstGeom prst="rect">
            <a:avLst/>
          </a:prstGeom>
        </p:spPr>
      </p:pic>
      <p:sp>
        <p:nvSpPr>
          <p:cNvPr id="6" name="文字方塊 5"/>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1340449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7183" y="420002"/>
            <a:ext cx="6316490" cy="1143000"/>
          </a:xfrm>
        </p:spPr>
        <p:txBody>
          <a:bodyPr>
            <a:normAutofit/>
          </a:bodyPr>
          <a:lstStyle/>
          <a:p>
            <a:pPr algn="ct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反思問題</a:t>
            </a:r>
          </a:p>
        </p:txBody>
      </p:sp>
      <p:sp>
        <p:nvSpPr>
          <p:cNvPr id="18" name="文字方塊 17">
            <a:extLst>
              <a:ext uri="{FF2B5EF4-FFF2-40B4-BE49-F238E27FC236}">
                <a16:creationId xmlns:a16="http://schemas.microsoft.com/office/drawing/2014/main" id="{20E093B8-3075-41C4-B0D6-17A8468BC443}"/>
              </a:ext>
            </a:extLst>
          </p:cNvPr>
          <p:cNvSpPr txBox="1"/>
          <p:nvPr/>
        </p:nvSpPr>
        <p:spPr>
          <a:xfrm>
            <a:off x="446328" y="1242523"/>
            <a:ext cx="8458200" cy="4170372"/>
          </a:xfrm>
          <a:prstGeom prst="rect">
            <a:avLst/>
          </a:prstGeom>
          <a:noFill/>
        </p:spPr>
        <p:txBody>
          <a:bodyPr wrap="square" rtlCol="0">
            <a:spAutoFit/>
          </a:bodyPr>
          <a:lstStyle/>
          <a:p>
            <a:pPr lvl="1" algn="just">
              <a:lnSpc>
                <a:spcPct val="150000"/>
              </a:lnSpc>
              <a:spcBef>
                <a:spcPts val="375"/>
              </a:spcBef>
              <a:spcAft>
                <a:spcPts val="600"/>
              </a:spcAft>
            </a:pPr>
            <a:r>
              <a:rPr lang="zh-TW" altLang="en-US" sz="3200" dirty="0">
                <a:ln w="0"/>
                <a:solidFill>
                  <a:schemeClr val="accent1"/>
                </a:solidFill>
                <a:latin typeface="微軟正黑體" panose="020B0604030504040204" pitchFamily="34" charset="-120"/>
                <a:ea typeface="微軟正黑體" panose="020B0604030504040204" pitchFamily="34" charset="-120"/>
              </a:rPr>
              <a:t>請說出一件讓你感到不被尊重的生活事件，並以此事件作討論</a:t>
            </a:r>
            <a:r>
              <a:rPr lang="en-US" altLang="zh-TW" sz="32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lnSpc>
                <a:spcPct val="150000"/>
              </a:lnSpc>
              <a:spcBef>
                <a:spcPts val="375"/>
              </a:spcBef>
              <a:spcAft>
                <a:spcPts val="600"/>
              </a:spcAft>
              <a:buFont typeface="+mj-lt"/>
              <a:buAutoNum type="arabicPeriod"/>
            </a:pPr>
            <a:r>
              <a:rPr lang="zh-TW" altLang="en-US" sz="3200" dirty="0">
                <a:ln w="0"/>
                <a:solidFill>
                  <a:schemeClr val="accent1"/>
                </a:solidFill>
                <a:latin typeface="微軟正黑體" panose="020B0604030504040204" pitchFamily="34" charset="-120"/>
                <a:ea typeface="微軟正黑體" panose="020B0604030504040204" pitchFamily="34" charset="-120"/>
              </a:rPr>
              <a:t>當時你的感受如何？為甚麼</a:t>
            </a:r>
            <a:r>
              <a:rPr lang="en-US" altLang="zh-TW" sz="32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lnSpc>
                <a:spcPct val="150000"/>
              </a:lnSpc>
              <a:spcBef>
                <a:spcPts val="375"/>
              </a:spcBef>
              <a:spcAft>
                <a:spcPts val="600"/>
              </a:spcAft>
              <a:buFont typeface="+mj-lt"/>
              <a:buAutoNum type="arabicPeriod"/>
            </a:pPr>
            <a:r>
              <a:rPr lang="zh-TW" altLang="en-US" sz="3200" dirty="0">
                <a:ln w="0"/>
                <a:solidFill>
                  <a:schemeClr val="accent1"/>
                </a:solidFill>
                <a:latin typeface="微軟正黑體" panose="020B0604030504040204" pitchFamily="34" charset="-120"/>
                <a:ea typeface="微軟正黑體" panose="020B0604030504040204" pitchFamily="34" charset="-120"/>
              </a:rPr>
              <a:t>你當時</a:t>
            </a:r>
            <a:r>
              <a:rPr lang="en-US" altLang="zh-TW" sz="3200" dirty="0">
                <a:ln w="0"/>
                <a:solidFill>
                  <a:schemeClr val="accent1"/>
                </a:solidFill>
                <a:latin typeface="微軟正黑體" panose="020B0604030504040204" pitchFamily="34" charset="-120"/>
                <a:ea typeface="微軟正黑體" panose="020B0604030504040204" pitchFamily="34" charset="-120"/>
              </a:rPr>
              <a:t>/</a:t>
            </a:r>
            <a:r>
              <a:rPr lang="zh-TW" altLang="en-US" sz="3200" dirty="0">
                <a:ln w="0"/>
                <a:solidFill>
                  <a:schemeClr val="accent1"/>
                </a:solidFill>
                <a:latin typeface="微軟正黑體" panose="020B0604030504040204" pitchFamily="34" charset="-120"/>
                <a:ea typeface="微軟正黑體" panose="020B0604030504040204" pitchFamily="34" charset="-120"/>
              </a:rPr>
              <a:t>會如何處理</a:t>
            </a:r>
            <a:r>
              <a:rPr lang="en-US" altLang="zh-TW" sz="3200" dirty="0">
                <a:ln w="0"/>
                <a:solidFill>
                  <a:schemeClr val="accent1"/>
                </a:solidFill>
                <a:latin typeface="微軟正黑體" panose="020B0604030504040204" pitchFamily="34" charset="-120"/>
                <a:ea typeface="微軟正黑體" panose="020B0604030504040204" pitchFamily="34" charset="-120"/>
              </a:rPr>
              <a:t>? </a:t>
            </a:r>
          </a:p>
          <a:p>
            <a:pPr marL="914400" lvl="1" indent="-457200" algn="just">
              <a:lnSpc>
                <a:spcPct val="150000"/>
              </a:lnSpc>
              <a:spcBef>
                <a:spcPts val="375"/>
              </a:spcBef>
              <a:spcAft>
                <a:spcPts val="600"/>
              </a:spcAft>
              <a:buFont typeface="+mj-lt"/>
              <a:buAutoNum type="arabicPeriod"/>
            </a:pPr>
            <a:r>
              <a:rPr lang="zh-TW" altLang="en-US" sz="3200" dirty="0">
                <a:ln w="0"/>
                <a:solidFill>
                  <a:schemeClr val="accent1"/>
                </a:solidFill>
                <a:latin typeface="微軟正黑體" panose="020B0604030504040204" pitchFamily="34" charset="-120"/>
                <a:ea typeface="微軟正黑體" panose="020B0604030504040204" pitchFamily="34" charset="-120"/>
              </a:rPr>
              <a:t>你認為以上事件中，應如何做到尊重</a:t>
            </a:r>
            <a:r>
              <a:rPr lang="en-US" altLang="zh-TW" sz="3200" dirty="0">
                <a:ln w="0"/>
                <a:solidFill>
                  <a:schemeClr val="accent1"/>
                </a:solidFill>
                <a:latin typeface="微軟正黑體" panose="020B0604030504040204" pitchFamily="34" charset="-120"/>
                <a:ea typeface="微軟正黑體" panose="020B0604030504040204" pitchFamily="34" charset="-120"/>
              </a:rPr>
              <a:t>?</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28" y="4983480"/>
            <a:ext cx="3281136" cy="2050710"/>
          </a:xfrm>
          <a:prstGeom prst="rect">
            <a:avLst/>
          </a:prstGeom>
        </p:spPr>
      </p:pic>
      <p:sp>
        <p:nvSpPr>
          <p:cNvPr id="8" name="文字方塊 7"/>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391782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B7A3-7F62-0E4A-A541-8535D491B911}"/>
              </a:ext>
            </a:extLst>
          </p:cNvPr>
          <p:cNvSpPr>
            <a:spLocks noGrp="1"/>
          </p:cNvSpPr>
          <p:nvPr>
            <p:ph type="title"/>
          </p:nvPr>
        </p:nvSpPr>
        <p:spPr>
          <a:xfrm>
            <a:off x="628650" y="214709"/>
            <a:ext cx="7886700" cy="1325563"/>
          </a:xfrm>
        </p:spPr>
        <p:txBody>
          <a:bodyPr/>
          <a:lstStyle/>
          <a:p>
            <a:pPr algn="ctr"/>
            <a:r>
              <a:rPr lang="en-US" sz="4800" b="1" dirty="0" err="1">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總結</a:t>
            </a:r>
            <a:endParaRPr 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6" name="Content Placeholder 5">
            <a:extLst>
              <a:ext uri="{FF2B5EF4-FFF2-40B4-BE49-F238E27FC236}">
                <a16:creationId xmlns:a16="http://schemas.microsoft.com/office/drawing/2014/main" id="{EC7AA3F2-65BC-E54B-84F7-EC3FCFCC3FB6}"/>
              </a:ext>
            </a:extLst>
          </p:cNvPr>
          <p:cNvSpPr>
            <a:spLocks noGrp="1"/>
          </p:cNvSpPr>
          <p:nvPr>
            <p:ph idx="1"/>
          </p:nvPr>
        </p:nvSpPr>
        <p:spPr>
          <a:xfrm>
            <a:off x="214009" y="1253331"/>
            <a:ext cx="8301341" cy="4351338"/>
          </a:xfrm>
        </p:spPr>
        <p:txBody>
          <a:bodyPr>
            <a:normAutofit fontScale="25000" lnSpcReduction="20000"/>
          </a:bodyPr>
          <a:lstStyle/>
          <a:p>
            <a:pPr marL="914400" lvl="1" indent="-457200" algn="just" defTabSz="914400">
              <a:lnSpc>
                <a:spcPct val="120000"/>
              </a:lnSpc>
              <a:spcBef>
                <a:spcPts val="1800"/>
              </a:spcBef>
              <a:spcAft>
                <a:spcPts val="1800"/>
              </a:spcAft>
              <a:buFont typeface="+mj-lt"/>
              <a:buAutoNum type="arabicPeriod"/>
            </a:pPr>
            <a:r>
              <a:rPr lang="zh-TW" altLang="en-US" sz="9600" dirty="0">
                <a:ln w="0"/>
                <a:solidFill>
                  <a:schemeClr val="accent1"/>
                </a:solidFill>
                <a:latin typeface="+mn-ea"/>
              </a:rPr>
              <a:t>尊重是一種個人修養，尊重別人的行為也是我們的責任。</a:t>
            </a:r>
            <a:endParaRPr lang="en-HK" altLang="zh-TW" sz="9600" dirty="0">
              <a:ln w="0"/>
              <a:solidFill>
                <a:schemeClr val="accent1"/>
              </a:solidFill>
              <a:latin typeface="+mn-ea"/>
            </a:endParaRPr>
          </a:p>
          <a:p>
            <a:pPr marL="914400" lvl="1" indent="-457200" algn="just" defTabSz="914400">
              <a:lnSpc>
                <a:spcPct val="120000"/>
              </a:lnSpc>
              <a:spcBef>
                <a:spcPts val="1800"/>
              </a:spcBef>
              <a:spcAft>
                <a:spcPts val="1800"/>
              </a:spcAft>
              <a:buFont typeface="+mj-lt"/>
              <a:buAutoNum type="arabicPeriod"/>
            </a:pPr>
            <a:r>
              <a:rPr lang="zh-TW" altLang="en-US" sz="9600" dirty="0">
                <a:ln w="0"/>
                <a:solidFill>
                  <a:schemeClr val="accent1"/>
                </a:solidFill>
                <a:latin typeface="+mn-ea"/>
              </a:rPr>
              <a:t>當面對不被尊重的情況時，可以嘗試禮貌地提點及說出內心感受。如果各人只從自己的角度來考慮，完全不理會他人的感受，甚至輕蔑他人，自己也不會得到別人的尊重。</a:t>
            </a:r>
            <a:endParaRPr lang="en-HK" altLang="zh-TW" sz="9600" dirty="0">
              <a:ln w="0"/>
              <a:solidFill>
                <a:schemeClr val="accent1"/>
              </a:solidFill>
              <a:latin typeface="+mn-ea"/>
            </a:endParaRPr>
          </a:p>
          <a:p>
            <a:pPr marL="914400" lvl="1" indent="-457200" algn="just" defTabSz="914400">
              <a:lnSpc>
                <a:spcPct val="120000"/>
              </a:lnSpc>
              <a:spcBef>
                <a:spcPts val="1800"/>
              </a:spcBef>
              <a:spcAft>
                <a:spcPts val="1800"/>
              </a:spcAft>
              <a:buFont typeface="+mj-lt"/>
              <a:buAutoNum type="arabicPeriod"/>
            </a:pPr>
            <a:r>
              <a:rPr lang="zh-TW" altLang="en-US" sz="9600" dirty="0">
                <a:ln w="0"/>
                <a:solidFill>
                  <a:schemeClr val="accent1"/>
                </a:solidFill>
                <a:latin typeface="+mn-ea"/>
              </a:rPr>
              <a:t>每個人都希望獲得他人的尊重，然而尊重是存在於人際的雙向交往中。孟子曰：「愛人者，人恒愛之；敬人者，人恒敬之。」，如果我們常常尊敬別人，我們也自然會得到別人的尊敬。</a:t>
            </a:r>
          </a:p>
          <a:p>
            <a:endParaRPr lang="en-US" dirty="0"/>
          </a:p>
        </p:txBody>
      </p:sp>
      <p:sp>
        <p:nvSpPr>
          <p:cNvPr id="3" name="Date Placeholder 2">
            <a:extLst>
              <a:ext uri="{FF2B5EF4-FFF2-40B4-BE49-F238E27FC236}">
                <a16:creationId xmlns:a16="http://schemas.microsoft.com/office/drawing/2014/main" id="{CB1F0E33-721B-1F4E-AF5C-AFCD026401CA}"/>
              </a:ext>
            </a:extLst>
          </p:cNvPr>
          <p:cNvSpPr>
            <a:spLocks noGrp="1"/>
          </p:cNvSpPr>
          <p:nvPr>
            <p:ph type="dt" sz="half" idx="10"/>
          </p:nvPr>
        </p:nvSpPr>
        <p:spPr/>
        <p:txBody>
          <a:bodyPr/>
          <a:lstStyle/>
          <a:p>
            <a:fld id="{828405D5-54EE-49D5-89A7-D462B6DD676B}" type="datetime2">
              <a:rPr lang="zh-TW" altLang="en-US" smtClean="0"/>
              <a:pPr/>
              <a:t>2020年12月4日</a:t>
            </a:fld>
            <a:endParaRPr lang="zh-TW" altLang="en-US" dirty="0"/>
          </a:p>
        </p:txBody>
      </p:sp>
      <p:sp>
        <p:nvSpPr>
          <p:cNvPr id="4" name="Footer Placeholder 3">
            <a:extLst>
              <a:ext uri="{FF2B5EF4-FFF2-40B4-BE49-F238E27FC236}">
                <a16:creationId xmlns:a16="http://schemas.microsoft.com/office/drawing/2014/main" id="{C627837C-8F65-0B4E-ABBA-A84DBFA4E0F8}"/>
              </a:ext>
            </a:extLst>
          </p:cNvPr>
          <p:cNvSpPr>
            <a:spLocks noGrp="1"/>
          </p:cNvSpPr>
          <p:nvPr>
            <p:ph type="ftr" sz="quarter" idx="11"/>
          </p:nvPr>
        </p:nvSpPr>
        <p:spPr/>
        <p:txBody>
          <a:bodyPr/>
          <a:lstStyle/>
          <a:p>
            <a:pPr rtl="0"/>
            <a:r>
              <a:rPr lang="zh-TW" altLang="en-US" noProof="0"/>
              <a:t>新增頁尾</a:t>
            </a:r>
            <a:endParaRPr lang="zh-TW" altLang="en-US" noProof="0" dirty="0"/>
          </a:p>
        </p:txBody>
      </p:sp>
      <p:sp>
        <p:nvSpPr>
          <p:cNvPr id="5" name="Slide Number Placeholder 4">
            <a:extLst>
              <a:ext uri="{FF2B5EF4-FFF2-40B4-BE49-F238E27FC236}">
                <a16:creationId xmlns:a16="http://schemas.microsoft.com/office/drawing/2014/main" id="{BBCF55BD-7600-824A-8867-7FEAAA40D7B7}"/>
              </a:ext>
            </a:extLst>
          </p:cNvPr>
          <p:cNvSpPr>
            <a:spLocks noGrp="1"/>
          </p:cNvSpPr>
          <p:nvPr>
            <p:ph type="sldNum" sz="quarter" idx="12"/>
          </p:nvPr>
        </p:nvSpPr>
        <p:spPr/>
        <p:txBody>
          <a:bodyPr/>
          <a:lstStyle/>
          <a:p>
            <a:pPr rtl="0"/>
            <a:fld id="{9CD8D479-8942-46E8-A226-A4E01F7A105C}" type="slidenum">
              <a:rPr lang="en-US" altLang="zh-TW" noProof="0" smtClean="0"/>
              <a:t>14</a:t>
            </a:fld>
            <a:endParaRPr lang="zh-TW" altLang="en-US" noProof="0" dirty="0"/>
          </a:p>
        </p:txBody>
      </p:sp>
    </p:spTree>
    <p:extLst>
      <p:ext uri="{BB962C8B-B14F-4D97-AF65-F5344CB8AC3E}">
        <p14:creationId xmlns:p14="http://schemas.microsoft.com/office/powerpoint/2010/main" val="180414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78CE90-604D-494E-B554-2D837CFE91F3}" type="datetime2">
              <a:rPr lang="zh-TW" altLang="en-US" smtClean="0"/>
              <a:pPr/>
              <a:t>2020年12月4日</a:t>
            </a:fld>
            <a:endParaRPr lang="zh-TW" altLang="en-US" dirty="0"/>
          </a:p>
        </p:txBody>
      </p:sp>
      <p:sp>
        <p:nvSpPr>
          <p:cNvPr id="5" name="Footer Placeholder 4"/>
          <p:cNvSpPr>
            <a:spLocks noGrp="1"/>
          </p:cNvSpPr>
          <p:nvPr>
            <p:ph type="ftr" sz="quarter" idx="11"/>
          </p:nvPr>
        </p:nvSpPr>
        <p:spPr/>
        <p:txBody>
          <a:bodyPr/>
          <a:lstStyle/>
          <a:p>
            <a:r>
              <a:rPr lang="zh-TW" altLang="en-US" smtClean="0"/>
              <a:t>新增頁尾</a:t>
            </a:r>
            <a:endParaRPr lang="zh-TW" altLang="en-US" dirty="0"/>
          </a:p>
        </p:txBody>
      </p:sp>
      <p:sp>
        <p:nvSpPr>
          <p:cNvPr id="6" name="Slide Number Placeholder 5"/>
          <p:cNvSpPr>
            <a:spLocks noGrp="1"/>
          </p:cNvSpPr>
          <p:nvPr>
            <p:ph type="sldNum" sz="quarter" idx="12"/>
          </p:nvPr>
        </p:nvSpPr>
        <p:spPr/>
        <p:txBody>
          <a:bodyPr/>
          <a:lstStyle/>
          <a:p>
            <a:fld id="{9CD8D479-8942-46E8-A226-A4E01F7A105C}" type="slidenum">
              <a:rPr lang="en-US" altLang="zh-TW" smtClean="0"/>
              <a:pPr/>
              <a:t>15</a:t>
            </a:fld>
            <a:endParaRPr lang="zh-TW" altLang="en-US" dirty="0"/>
          </a:p>
        </p:txBody>
      </p:sp>
      <p:sp>
        <p:nvSpPr>
          <p:cNvPr id="9" name="矩形 2"/>
          <p:cNvSpPr>
            <a:spLocks noGrp="1"/>
          </p:cNvSpPr>
          <p:nvPr>
            <p:ph type="ctrTitle"/>
          </p:nvPr>
        </p:nvSpPr>
        <p:spPr>
          <a:xfrm>
            <a:off x="1940514" y="2503534"/>
            <a:ext cx="5262980" cy="1006429"/>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教師參考資料</a:t>
            </a:r>
            <a:endPar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9181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9562" y="1356385"/>
            <a:ext cx="8635999" cy="4573766"/>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當你與數位同學討論功課時，其中一位同學時常打斷你的說話。</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班會負責製作課室壁佈的同學事前已詢問全班同學選用底紙的顏色，大家都沒有提出意見。當貼上壁佈紙後，有些同學卻抱怨壁佈的底紙色調灰沉。</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乘交通工具時，坐在你身旁的陌生人不停偷看你與朋友的電話短訊。</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同學未問過你的情況下，擅自取走你的筆記看，並向其它人展示。</a:t>
            </a:r>
            <a:endParaRPr lang="en-US" altLang="zh-HK"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朋友收到別人轉發你生日派對的相片，在你未知的情況下，把相片上載社交網站。</a:t>
            </a:r>
            <a:endParaRPr lang="en-US" altLang="zh-TW" sz="20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r>
              <a:rPr lang="zh-TW" altLang="en-US" sz="2000" dirty="0">
                <a:ln w="0"/>
                <a:solidFill>
                  <a:schemeClr val="accent1"/>
                </a:solidFill>
                <a:latin typeface="微軟正黑體" panose="020B0604030504040204" pitchFamily="34" charset="-120"/>
                <a:ea typeface="微軟正黑體" panose="020B0604030504040204" pitchFamily="34" charset="-120"/>
              </a:rPr>
              <a:t>朋友將你跟他在電話中的「秘密」對話，轉發給全班同學。</a:t>
            </a:r>
            <a:endParaRPr lang="zh-HK" altLang="en-US" sz="2000" dirty="0">
              <a:ln w="0"/>
              <a:solidFill>
                <a:schemeClr val="accent1"/>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9CD8D479-8942-46E8-A226-A4E01F7A105C}" type="slidenum">
              <a:rPr lang="en-US" altLang="zh-TW" smtClean="0"/>
              <a:pPr/>
              <a:t>16</a:t>
            </a:fld>
            <a:endParaRPr lang="zh-TW" altLang="en-US" dirty="0"/>
          </a:p>
        </p:txBody>
      </p:sp>
      <p:pic>
        <p:nvPicPr>
          <p:cNvPr id="2054" name="Picture 6" descr="https://newsstatic.rthk.hk/frontend_images/images/icons/icon_pthnew_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56F9D440-740C-4CB5-B248-CE7BABF1A1F0}"/>
              </a:ext>
            </a:extLst>
          </p:cNvPr>
          <p:cNvSpPr/>
          <p:nvPr/>
        </p:nvSpPr>
        <p:spPr>
          <a:xfrm>
            <a:off x="3168440" y="342421"/>
            <a:ext cx="2800767"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rPr>
              <a:t>生活情境 </a:t>
            </a:r>
            <a:endParaRPr lang="zh-HK"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500" y="136524"/>
            <a:ext cx="1035850" cy="1347644"/>
          </a:xfrm>
          <a:prstGeom prst="rect">
            <a:avLst/>
          </a:prstGeom>
        </p:spPr>
      </p:pic>
      <p:sp>
        <p:nvSpPr>
          <p:cNvPr id="10" name="文字方塊 9"/>
          <p:cNvSpPr txBox="1"/>
          <p:nvPr/>
        </p:nvSpPr>
        <p:spPr>
          <a:xfrm>
            <a:off x="6369537" y="6369226"/>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9065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892729" y="2814652"/>
            <a:ext cx="3576620" cy="1107996"/>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學習重點</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1" y="3922648"/>
            <a:ext cx="2813310" cy="2657016"/>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720" y="0"/>
            <a:ext cx="2961681" cy="2565400"/>
          </a:xfrm>
          <a:prstGeom prst="rect">
            <a:avLst/>
          </a:prstGeom>
        </p:spPr>
      </p:pic>
      <p:sp>
        <p:nvSpPr>
          <p:cNvPr id="7" name="文字方塊 6"/>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0530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87BAC5BF-25FD-4A28-AC98-7AFE72CF0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82" y="275365"/>
            <a:ext cx="8636349" cy="6502400"/>
          </a:xfrm>
          <a:prstGeom prst="rect">
            <a:avLst/>
          </a:prstGeom>
        </p:spPr>
      </p:pic>
      <p:sp>
        <p:nvSpPr>
          <p:cNvPr id="2" name="標題 1"/>
          <p:cNvSpPr>
            <a:spLocks noGrp="1"/>
          </p:cNvSpPr>
          <p:nvPr>
            <p:ph type="title"/>
          </p:nvPr>
        </p:nvSpPr>
        <p:spPr>
          <a:xfrm>
            <a:off x="1007006" y="720165"/>
            <a:ext cx="7200900" cy="898860"/>
          </a:xfrm>
        </p:spPr>
        <p:txBody>
          <a:bodyPr rtlCol="0">
            <a:normAutofit/>
          </a:bodyPr>
          <a:lstStyle/>
          <a:p>
            <a:pPr algn="ctr" rtl="0"/>
            <a:r>
              <a:rPr lang="zh-TW" altLang="en-US" sz="3600" b="1" dirty="0">
                <a:solidFill>
                  <a:schemeClr val="bg1"/>
                </a:solidFill>
                <a:latin typeface="微軟正黑體" panose="020B0604030504040204" pitchFamily="34" charset="-120"/>
                <a:ea typeface="微軟正黑體" panose="020B0604030504040204" pitchFamily="34" charset="-120"/>
              </a:rPr>
              <a:t>學習重點</a:t>
            </a:r>
          </a:p>
        </p:txBody>
      </p:sp>
      <p:sp>
        <p:nvSpPr>
          <p:cNvPr id="3" name="內容預留位置 2"/>
          <p:cNvSpPr>
            <a:spLocks noGrp="1"/>
          </p:cNvSpPr>
          <p:nvPr>
            <p:ph idx="1"/>
          </p:nvPr>
        </p:nvSpPr>
        <p:spPr>
          <a:xfrm>
            <a:off x="885489" y="5131397"/>
            <a:ext cx="7200900" cy="4114800"/>
          </a:xfrm>
        </p:spPr>
        <p:txBody>
          <a:bodyPr rtlCol="0"/>
          <a:lstStyle/>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294599997"/>
              </p:ext>
            </p:extLst>
          </p:nvPr>
        </p:nvGraphicFramePr>
        <p:xfrm>
          <a:off x="733088" y="1707424"/>
          <a:ext cx="7748736" cy="4151574"/>
        </p:xfrm>
        <a:graphic>
          <a:graphicData uri="http://schemas.openxmlformats.org/drawingml/2006/table">
            <a:tbl>
              <a:tblPr>
                <a:tableStyleId>{3B4B98B0-60AC-42C2-AFA5-B58CD77FA1E5}</a:tableStyleId>
              </a:tblPr>
              <a:tblGrid>
                <a:gridCol w="1952055">
                  <a:extLst>
                    <a:ext uri="{9D8B030D-6E8A-4147-A177-3AD203B41FA5}">
                      <a16:colId xmlns:a16="http://schemas.microsoft.com/office/drawing/2014/main" val="671913260"/>
                    </a:ext>
                  </a:extLst>
                </a:gridCol>
                <a:gridCol w="5796681">
                  <a:extLst>
                    <a:ext uri="{9D8B030D-6E8A-4147-A177-3AD203B41FA5}">
                      <a16:colId xmlns:a16="http://schemas.microsoft.com/office/drawing/2014/main" val="3911223499"/>
                    </a:ext>
                  </a:extLst>
                </a:gridCol>
              </a:tblGrid>
              <a:tr h="1087897">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b="0" spc="100" baseline="0" dirty="0">
                          <a:solidFill>
                            <a:schemeClr val="bg1"/>
                          </a:solidFill>
                          <a:latin typeface="微軟正黑體" panose="020B0604030504040204" pitchFamily="34" charset="-120"/>
                          <a:ea typeface="微軟正黑體" panose="020B0604030504040204" pitchFamily="34" charset="-120"/>
                        </a:rPr>
                        <a:t>資料概要 </a:t>
                      </a:r>
                      <a:r>
                        <a:rPr lang="en-US" altLang="zh-TW" sz="2100" b="0" spc="100" baseline="0" dirty="0">
                          <a:solidFill>
                            <a:schemeClr val="bg1"/>
                          </a:solidFill>
                          <a:latin typeface="微軟正黑體" panose="020B0604030504040204" pitchFamily="34" charset="-120"/>
                          <a:ea typeface="微軟正黑體" panose="020B0604030504040204" pitchFamily="34" charset="-120"/>
                        </a:rPr>
                        <a:t>:  </a:t>
                      </a:r>
                    </a:p>
                    <a:p>
                      <a:pPr>
                        <a:lnSpc>
                          <a:spcPct val="100000"/>
                        </a:lnSpc>
                        <a:spcBef>
                          <a:spcPts val="600"/>
                        </a:spcBef>
                        <a:spcAft>
                          <a:spcPts val="600"/>
                        </a:spcAft>
                      </a:pPr>
                      <a:endParaRPr lang="zh-TW" altLang="en-US" sz="2100" b="0" spc="100" baseline="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l" defTabSz="685800" rtl="0" eaLnBrk="1" latinLnBrk="0" hangingPunct="1">
                        <a:lnSpc>
                          <a:spcPct val="100000"/>
                        </a:lnSpc>
                        <a:spcBef>
                          <a:spcPts val="600"/>
                        </a:spcBef>
                        <a:spcAft>
                          <a:spcPts val="600"/>
                        </a:spcAft>
                        <a:buFont typeface="+mj-lt"/>
                        <a:buNone/>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透過日常生活中的情境，讓學生明白尊重他人的意義及其在人際關係的重要性。</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490134">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b="0" spc="100" baseline="0" dirty="0">
                          <a:solidFill>
                            <a:schemeClr val="bg1"/>
                          </a:solidFill>
                          <a:latin typeface="微軟正黑體" panose="020B0604030504040204" pitchFamily="34" charset="-120"/>
                          <a:ea typeface="微軟正黑體" panose="020B0604030504040204" pitchFamily="34" charset="-120"/>
                        </a:rPr>
                        <a:t>學習目標：</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342900" indent="-342900" algn="just">
                        <a:lnSpc>
                          <a:spcPct val="100000"/>
                        </a:lnSpc>
                        <a:spcBef>
                          <a:spcPts val="600"/>
                        </a:spcBef>
                        <a:spcAft>
                          <a:spcPts val="600"/>
                        </a:spcAft>
                        <a:buFont typeface="+mj-lt"/>
                        <a:buAutoNum type="arabicPeriod"/>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明白尊重是一種個人修養及其在人際交往的重要性。</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p>
                      <a:pPr marL="342900" indent="-342900" algn="just">
                        <a:lnSpc>
                          <a:spcPct val="100000"/>
                        </a:lnSpc>
                        <a:spcBef>
                          <a:spcPts val="600"/>
                        </a:spcBef>
                        <a:spcAft>
                          <a:spcPts val="600"/>
                        </a:spcAft>
                        <a:buFont typeface="+mj-lt"/>
                        <a:buAutoNum type="arabicPeriod"/>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培養尊重他人的態度。</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p>
                      <a:pPr marL="342900" indent="-342900" algn="just">
                        <a:lnSpc>
                          <a:spcPct val="100000"/>
                        </a:lnSpc>
                        <a:spcBef>
                          <a:spcPts val="600"/>
                        </a:spcBef>
                        <a:spcAft>
                          <a:spcPts val="600"/>
                        </a:spcAft>
                        <a:buFont typeface="+mj-lt"/>
                        <a:buAutoNum type="arabicPeriod"/>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在日常生活中實踐尊重他人。</a:t>
                      </a: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p>
                      <a:pPr marL="0" indent="0">
                        <a:lnSpc>
                          <a:spcPct val="100000"/>
                        </a:lnSpc>
                        <a:spcBef>
                          <a:spcPts val="600"/>
                        </a:spcBef>
                        <a:spcAft>
                          <a:spcPts val="600"/>
                        </a:spcAft>
                        <a:buFont typeface="+mj-lt"/>
                        <a:buNone/>
                      </a:pPr>
                      <a:endParaRPr lang="en-US" altLang="zh-TW" sz="21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914837">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b="0" spc="100" baseline="0" dirty="0">
                          <a:solidFill>
                            <a:schemeClr val="bg1"/>
                          </a:solidFill>
                          <a:latin typeface="微軟正黑體" panose="020B0604030504040204" pitchFamily="34" charset="-120"/>
                          <a:ea typeface="微軟正黑體" panose="020B0604030504040204" pitchFamily="34" charset="-120"/>
                        </a:rPr>
                        <a:t>價值觀和態度 </a:t>
                      </a:r>
                      <a:r>
                        <a:rPr lang="en-US" altLang="zh-TW" sz="2100" b="0" spc="100" baseline="0" dirty="0">
                          <a:solidFill>
                            <a:schemeClr val="bg1"/>
                          </a:solidFill>
                          <a:latin typeface="微軟正黑體" panose="020B0604030504040204" pitchFamily="34" charset="-120"/>
                          <a:ea typeface="微軟正黑體" panose="020B0604030504040204" pitchFamily="34" charset="-120"/>
                        </a:rPr>
                        <a:t>:</a:t>
                      </a:r>
                      <a:endParaRPr lang="zh-TW" altLang="en-US" sz="2100" b="0" spc="100" baseline="0" dirty="0">
                        <a:solidFill>
                          <a:schemeClr val="bg1"/>
                        </a:solidFill>
                        <a:latin typeface="微軟正黑體" panose="020B0604030504040204" pitchFamily="34" charset="-120"/>
                        <a:ea typeface="微軟正黑體" panose="020B0604030504040204" pitchFamily="34" charset="-120"/>
                      </a:endParaRPr>
                    </a:p>
                    <a:p>
                      <a:pPr>
                        <a:lnSpc>
                          <a:spcPct val="100000"/>
                        </a:lnSpc>
                        <a:spcBef>
                          <a:spcPts val="600"/>
                        </a:spcBef>
                        <a:spcAft>
                          <a:spcPts val="600"/>
                        </a:spcAft>
                      </a:pPr>
                      <a:endParaRPr lang="zh-TW" altLang="en-US" sz="2100" b="0" spc="100" baseline="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100" kern="1200" spc="100" baseline="0" dirty="0">
                          <a:solidFill>
                            <a:schemeClr val="bg1"/>
                          </a:solidFill>
                          <a:latin typeface="微軟正黑體" panose="020B0604030504040204" pitchFamily="34" charset="-120"/>
                          <a:ea typeface="微軟正黑體" panose="020B0604030504040204" pitchFamily="34" charset="-120"/>
                          <a:cs typeface="+mn-cs"/>
                        </a:rPr>
                        <a:t>尊重他人、同理心、包容、責任感</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6" name="文字方塊 5"/>
          <p:cNvSpPr txBox="1"/>
          <p:nvPr/>
        </p:nvSpPr>
        <p:spPr>
          <a:xfrm>
            <a:off x="6304977" y="6408433"/>
            <a:ext cx="2620654" cy="369332"/>
          </a:xfrm>
          <a:prstGeom prst="rect">
            <a:avLst/>
          </a:prstGeom>
          <a:noFill/>
        </p:spPr>
        <p:txBody>
          <a:bodyPr wrap="none" rtlCol="0">
            <a:spAutoFit/>
          </a:bodyPr>
          <a:lstStyle/>
          <a:p>
            <a:r>
              <a:rPr lang="en-US" altLang="zh-HK" dirty="0">
                <a:solidFill>
                  <a:schemeClr val="bg1"/>
                </a:solidFill>
              </a:rPr>
              <a:t>Image: www. Freepik.com</a:t>
            </a:r>
            <a:endParaRPr lang="zh-HK" altLang="en-US" dirty="0">
              <a:solidFill>
                <a:schemeClr val="bg1"/>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268" y="883280"/>
            <a:ext cx="3986732" cy="6147961"/>
          </a:xfrm>
          <a:prstGeom prst="rect">
            <a:avLst/>
          </a:prstGeom>
        </p:spPr>
      </p:pic>
      <p:sp>
        <p:nvSpPr>
          <p:cNvPr id="5" name="文字方塊 4"/>
          <p:cNvSpPr txBox="1"/>
          <p:nvPr/>
        </p:nvSpPr>
        <p:spPr>
          <a:xfrm>
            <a:off x="146609" y="6358903"/>
            <a:ext cx="2620654" cy="369332"/>
          </a:xfrm>
          <a:prstGeom prst="rect">
            <a:avLst/>
          </a:prstGeom>
          <a:noFill/>
        </p:spPr>
        <p:txBody>
          <a:bodyPr wrap="none" rtlCol="0">
            <a:spAutoFit/>
          </a:bodyPr>
          <a:lstStyle/>
          <a:p>
            <a:r>
              <a:rPr lang="en-US" altLang="zh-HK" dirty="0"/>
              <a:t>Image: www. Freepik.com</a:t>
            </a:r>
            <a:endParaRPr lang="zh-HK" altLang="en-US" dirty="0"/>
          </a:p>
        </p:txBody>
      </p:sp>
      <p:sp>
        <p:nvSpPr>
          <p:cNvPr id="7" name="矩形 2">
            <a:extLst>
              <a:ext uri="{FF2B5EF4-FFF2-40B4-BE49-F238E27FC236}">
                <a16:creationId xmlns:a16="http://schemas.microsoft.com/office/drawing/2014/main" id="{01A16F2C-7F3C-CC4C-AFD2-0942407E49A1}"/>
              </a:ext>
            </a:extLst>
          </p:cNvPr>
          <p:cNvSpPr/>
          <p:nvPr/>
        </p:nvSpPr>
        <p:spPr>
          <a:xfrm>
            <a:off x="305245" y="2101684"/>
            <a:ext cx="4416594" cy="1107996"/>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播放短片一</a:t>
            </a:r>
          </a:p>
        </p:txBody>
      </p:sp>
    </p:spTree>
    <p:extLst>
      <p:ext uri="{BB962C8B-B14F-4D97-AF65-F5344CB8AC3E}">
        <p14:creationId xmlns:p14="http://schemas.microsoft.com/office/powerpoint/2010/main" val="2082124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67" y="579073"/>
            <a:ext cx="7890333" cy="7341917"/>
          </a:xfrm>
          <a:prstGeom prst="rect">
            <a:avLst/>
          </a:prstGeom>
        </p:spPr>
      </p:pic>
      <p:sp>
        <p:nvSpPr>
          <p:cNvPr id="4" name="投影片編號版面配置區 3">
            <a:extLst>
              <a:ext uri="{FF2B5EF4-FFF2-40B4-BE49-F238E27FC236}">
                <a16:creationId xmlns:a16="http://schemas.microsoft.com/office/drawing/2014/main" id="{BF4C4E53-42B1-4CB9-A306-8CEE77977F4A}"/>
              </a:ext>
            </a:extLst>
          </p:cNvPr>
          <p:cNvSpPr>
            <a:spLocks noGrp="1"/>
          </p:cNvSpPr>
          <p:nvPr>
            <p:ph type="sldNum" sz="quarter" idx="12"/>
          </p:nvPr>
        </p:nvSpPr>
        <p:spPr>
          <a:xfrm>
            <a:off x="6457950" y="6102351"/>
            <a:ext cx="2057400" cy="365125"/>
          </a:xfrm>
        </p:spPr>
        <p:txBody>
          <a:bodyPr/>
          <a:lstStyle/>
          <a:p>
            <a:pPr rtl="0"/>
            <a:fld id="{9CD8D479-8942-46E8-A226-A4E01F7A105C}" type="slidenum">
              <a:rPr lang="en-US" altLang="zh-TW" smtClean="0"/>
              <a:t>5</a:t>
            </a:fld>
            <a:endParaRPr lang="zh-TW" altLang="en-US" dirty="0"/>
          </a:p>
        </p:txBody>
      </p:sp>
      <p:pic>
        <p:nvPicPr>
          <p:cNvPr id="6" name="內容版面配置區 5">
            <a:hlinkClick r:id="rId4"/>
          </p:cNvPr>
          <p:cNvPicPr>
            <a:picLocks noGrp="1" noChangeAspect="1"/>
          </p:cNvPicPr>
          <p:nvPr>
            <p:ph idx="1"/>
          </p:nvPr>
        </p:nvPicPr>
        <p:blipFill rotWithShape="1">
          <a:blip r:embed="rId5"/>
          <a:srcRect l="22482" t="24423" r="23732" b="22875"/>
          <a:stretch/>
        </p:blipFill>
        <p:spPr>
          <a:xfrm>
            <a:off x="2171989" y="1474469"/>
            <a:ext cx="5543260" cy="3394711"/>
          </a:xfrm>
          <a:prstGeom prst="rect">
            <a:avLst/>
          </a:prstGeom>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701" y="4250031"/>
            <a:ext cx="2947871" cy="6061154"/>
          </a:xfrm>
          <a:prstGeom prst="rect">
            <a:avLst/>
          </a:prstGeom>
        </p:spPr>
      </p:pic>
      <p:sp>
        <p:nvSpPr>
          <p:cNvPr id="8" name="文字方塊 7"/>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32234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849 -0.06666 L -0.23247 -0.26528 " pathEditMode="relative" rAng="0" ptsTypes="AA">
                                      <p:cBhvr>
                                        <p:cTn id="6" dur="2000" fill="hold"/>
                                        <p:tgtEl>
                                          <p:spTgt spid="3"/>
                                        </p:tgtEl>
                                        <p:attrNameLst>
                                          <p:attrName>ppt_x</p:attrName>
                                          <p:attrName>ppt_y</p:attrName>
                                        </p:attrNameLst>
                                      </p:cBhvr>
                                      <p:rCtr x="-7378"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9E1E9B5B-663A-4800-AFA5-1D6427967B31}"/>
              </a:ext>
            </a:extLst>
          </p:cNvPr>
          <p:cNvSpPr/>
          <p:nvPr/>
        </p:nvSpPr>
        <p:spPr>
          <a:xfrm>
            <a:off x="3331555" y="184630"/>
            <a:ext cx="2646878"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rPr>
              <a:t>討論問題</a:t>
            </a:r>
            <a:endParaRPr lang="zh-HK" alt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cs typeface="+mj-cs"/>
            </a:endParaRPr>
          </a:p>
        </p:txBody>
      </p:sp>
      <p:sp>
        <p:nvSpPr>
          <p:cNvPr id="11" name="矩形 10">
            <a:extLst>
              <a:ext uri="{FF2B5EF4-FFF2-40B4-BE49-F238E27FC236}">
                <a16:creationId xmlns:a16="http://schemas.microsoft.com/office/drawing/2014/main" id="{9D62E304-E453-4561-AC08-6B74D1CF0E30}"/>
              </a:ext>
            </a:extLst>
          </p:cNvPr>
          <p:cNvSpPr/>
          <p:nvPr/>
        </p:nvSpPr>
        <p:spPr>
          <a:xfrm>
            <a:off x="362060" y="1213008"/>
            <a:ext cx="8007099" cy="4431983"/>
          </a:xfrm>
          <a:prstGeom prst="rect">
            <a:avLst/>
          </a:prstGeom>
          <a:noFill/>
        </p:spPr>
        <p:txBody>
          <a:bodyPr wrap="square" lIns="91440" tIns="45720" rIns="91440" bIns="45720">
            <a:spAutoFit/>
          </a:bodyPr>
          <a:lstStyle/>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情境中</a:t>
            </a:r>
            <a:r>
              <a:rPr lang="en-US" altLang="zh-TW" sz="2400" dirty="0">
                <a:ln w="0"/>
                <a:solidFill>
                  <a:schemeClr val="accent1"/>
                </a:solidFill>
                <a:latin typeface="微軟正黑體" panose="020B0604030504040204" pitchFamily="34" charset="-120"/>
                <a:ea typeface="微軟正黑體" panose="020B0604030504040204" pitchFamily="34" charset="-120"/>
              </a:rPr>
              <a:t>Carmen</a:t>
            </a:r>
            <a:r>
              <a:rPr lang="zh-TW" altLang="en-US" sz="2400" dirty="0">
                <a:ln w="0"/>
                <a:solidFill>
                  <a:schemeClr val="accent1"/>
                </a:solidFill>
                <a:latin typeface="微軟正黑體" panose="020B0604030504040204" pitchFamily="34" charset="-120"/>
                <a:ea typeface="微軟正黑體" panose="020B0604030504040204" pitchFamily="34" charset="-120"/>
              </a:rPr>
              <a:t>提出每人一百元的下午茶餐，你覺得值得嗎</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如果你是</a:t>
            </a:r>
            <a:r>
              <a:rPr lang="en-US" altLang="zh-TW" sz="2400" dirty="0">
                <a:ln w="0"/>
                <a:solidFill>
                  <a:schemeClr val="accent1"/>
                </a:solidFill>
                <a:latin typeface="微軟正黑體" panose="020B0604030504040204" pitchFamily="34" charset="-120"/>
                <a:ea typeface="微軟正黑體" panose="020B0604030504040204" pitchFamily="34" charset="-120"/>
              </a:rPr>
              <a:t>Judy</a:t>
            </a:r>
            <a:r>
              <a:rPr lang="zh-TW" altLang="en-US" sz="2400" dirty="0">
                <a:ln w="0"/>
                <a:solidFill>
                  <a:schemeClr val="accent1"/>
                </a:solidFill>
                <a:latin typeface="微軟正黑體" panose="020B0604030504040204" pitchFamily="34" charset="-120"/>
                <a:ea typeface="微軟正黑體" panose="020B0604030504040204" pitchFamily="34" charset="-120"/>
              </a:rPr>
              <a:t>，妳會提出自己經濟有困難嗎？為什麼</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如果你是片中的</a:t>
            </a:r>
            <a:r>
              <a:rPr lang="en-US" altLang="zh-TW" sz="2400" dirty="0">
                <a:ln w="0"/>
                <a:solidFill>
                  <a:schemeClr val="accent1"/>
                </a:solidFill>
                <a:latin typeface="微軟正黑體" panose="020B0604030504040204" pitchFamily="34" charset="-120"/>
                <a:ea typeface="微軟正黑體" panose="020B0604030504040204" pitchFamily="34" charset="-120"/>
              </a:rPr>
              <a:t>Carmen</a:t>
            </a:r>
            <a:r>
              <a:rPr lang="zh-TW" altLang="en-US" sz="2400" dirty="0">
                <a:ln w="0"/>
                <a:solidFill>
                  <a:schemeClr val="accent1"/>
                </a:solidFill>
                <a:latin typeface="微軟正黑體" panose="020B0604030504040204" pitchFamily="34" charset="-120"/>
                <a:ea typeface="微軟正黑體" panose="020B0604030504040204" pitchFamily="34" charset="-120"/>
              </a:rPr>
              <a:t>與</a:t>
            </a:r>
            <a:r>
              <a:rPr lang="en-US" altLang="zh-TW" sz="2400" dirty="0">
                <a:ln w="0"/>
                <a:solidFill>
                  <a:schemeClr val="accent1"/>
                </a:solidFill>
                <a:latin typeface="微軟正黑體" panose="020B0604030504040204" pitchFamily="34" charset="-120"/>
                <a:ea typeface="微軟正黑體" panose="020B0604030504040204" pitchFamily="34" charset="-120"/>
              </a:rPr>
              <a:t>Susan</a:t>
            </a:r>
            <a:r>
              <a:rPr lang="zh-TW" altLang="en-US" sz="2400" dirty="0">
                <a:ln w="0"/>
                <a:solidFill>
                  <a:schemeClr val="accent1"/>
                </a:solidFill>
                <a:latin typeface="微軟正黑體" panose="020B0604030504040204" pitchFamily="34" charset="-120"/>
                <a:ea typeface="微軟正黑體" panose="020B0604030504040204" pitchFamily="34" charset="-120"/>
              </a:rPr>
              <a:t>，當你知道</a:t>
            </a:r>
            <a:r>
              <a:rPr lang="en-US" altLang="zh-TW" sz="2400" dirty="0">
                <a:ln w="0"/>
                <a:solidFill>
                  <a:schemeClr val="accent1"/>
                </a:solidFill>
                <a:latin typeface="微軟正黑體" panose="020B0604030504040204" pitchFamily="34" charset="-120"/>
                <a:ea typeface="微軟正黑體" panose="020B0604030504040204" pitchFamily="34" charset="-120"/>
              </a:rPr>
              <a:t>Judy</a:t>
            </a:r>
            <a:r>
              <a:rPr lang="zh-TW" altLang="en-US" sz="2400" dirty="0">
                <a:ln w="0"/>
                <a:solidFill>
                  <a:schemeClr val="accent1"/>
                </a:solidFill>
                <a:latin typeface="微軟正黑體" panose="020B0604030504040204" pitchFamily="34" charset="-120"/>
                <a:ea typeface="微軟正黑體" panose="020B0604030504040204" pitchFamily="34" charset="-120"/>
              </a:rPr>
              <a:t>未能負擔這個下午茶餐，你會怎樣做</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為什麼</a:t>
            </a:r>
            <a:r>
              <a:rPr lang="en-US" altLang="zh-TW" sz="2400" dirty="0">
                <a:ln w="0"/>
                <a:solidFill>
                  <a:schemeClr val="accent1"/>
                </a:solidFill>
                <a:latin typeface="微軟正黑體" panose="020B0604030504040204" pitchFamily="34" charset="-120"/>
                <a:ea typeface="微軟正黑體" panose="020B0604030504040204" pitchFamily="34" charset="-120"/>
              </a:rPr>
              <a:t>?</a:t>
            </a:r>
          </a:p>
          <a:p>
            <a:pPr marL="914400" lvl="1" indent="-457200" algn="just">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在這情境中，你認為人與人之間相處最重要是什麼</a:t>
            </a:r>
            <a:r>
              <a:rPr lang="en-US" altLang="zh-TW" sz="2400" dirty="0">
                <a:ln w="0"/>
                <a:solidFill>
                  <a:schemeClr val="accent1"/>
                </a:solidFill>
                <a:latin typeface="微軟正黑體" panose="020B0604030504040204" pitchFamily="34" charset="-120"/>
                <a:ea typeface="微軟正黑體" panose="020B0604030504040204" pitchFamily="34" charset="-120"/>
              </a:rPr>
              <a:t>? </a:t>
            </a:r>
            <a:r>
              <a:rPr lang="zh-TW" altLang="en-US" sz="2400" dirty="0">
                <a:ln w="0"/>
                <a:solidFill>
                  <a:schemeClr val="accent1"/>
                </a:solidFill>
                <a:latin typeface="微軟正黑體" panose="020B0604030504040204" pitchFamily="34" charset="-120"/>
                <a:ea typeface="微軟正黑體" panose="020B0604030504040204" pitchFamily="34" charset="-120"/>
              </a:rPr>
              <a:t>為什麼</a:t>
            </a:r>
            <a:r>
              <a:rPr lang="en-US" altLang="zh-TW" sz="2400" dirty="0">
                <a:ln w="0"/>
                <a:solidFill>
                  <a:schemeClr val="accent1"/>
                </a:solidFill>
                <a:latin typeface="微軟正黑體" panose="020B0604030504040204" pitchFamily="34" charset="-120"/>
                <a:ea typeface="微軟正黑體" panose="020B0604030504040204" pitchFamily="34" charset="-120"/>
              </a:rPr>
              <a:t>?</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190" y="4582950"/>
            <a:ext cx="2517810" cy="2517810"/>
          </a:xfrm>
          <a:prstGeom prst="rect">
            <a:avLst/>
          </a:prstGeom>
        </p:spPr>
      </p:pic>
      <p:sp>
        <p:nvSpPr>
          <p:cNvPr id="6" name="文字方塊 5"/>
          <p:cNvSpPr txBox="1"/>
          <p:nvPr/>
        </p:nvSpPr>
        <p:spPr>
          <a:xfrm>
            <a:off x="86451" y="6346872"/>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17207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5384-6E72-7948-A4A7-58A7D286DFDC}"/>
              </a:ext>
            </a:extLst>
          </p:cNvPr>
          <p:cNvSpPr>
            <a:spLocks noGrp="1"/>
          </p:cNvSpPr>
          <p:nvPr>
            <p:ph type="title"/>
          </p:nvPr>
        </p:nvSpPr>
        <p:spPr/>
        <p:txBody>
          <a:bodyPr/>
          <a:lstStyle/>
          <a:p>
            <a:pPr algn="ctr"/>
            <a:r>
              <a:rPr lang="en-US" sz="4800" b="1" dirty="0" err="1">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小總結</a:t>
            </a:r>
            <a:endParaRPr lang="en-US" sz="48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10" name="Content Placeholder 9">
            <a:extLst>
              <a:ext uri="{FF2B5EF4-FFF2-40B4-BE49-F238E27FC236}">
                <a16:creationId xmlns:a16="http://schemas.microsoft.com/office/drawing/2014/main" id="{C33CB50E-DDE0-4A47-93B8-98BF26D35696}"/>
              </a:ext>
            </a:extLst>
          </p:cNvPr>
          <p:cNvSpPr>
            <a:spLocks noGrp="1"/>
          </p:cNvSpPr>
          <p:nvPr>
            <p:ph idx="1"/>
          </p:nvPr>
        </p:nvSpPr>
        <p:spPr>
          <a:xfrm>
            <a:off x="628650" y="1527404"/>
            <a:ext cx="7886700" cy="4486274"/>
          </a:xfrm>
        </p:spPr>
        <p:txBody>
          <a:bodyPr>
            <a:normAutofit fontScale="92500"/>
          </a:bodyPr>
          <a:lstStyle/>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2">
                    <a:lumMod val="75000"/>
                  </a:schemeClr>
                </a:solidFill>
                <a:latin typeface="微軟正黑體" panose="020B0604030504040204" pitchFamily="34" charset="-120"/>
                <a:ea typeface="微軟正黑體" panose="020B0604030504040204" pitchFamily="34" charset="-120"/>
              </a:rPr>
              <a:t>尊重不同的價值</a:t>
            </a:r>
            <a:r>
              <a:rPr lang="zh-TW" altLang="en-US" sz="2400" dirty="0">
                <a:ln w="0"/>
                <a:solidFill>
                  <a:schemeClr val="accent1"/>
                </a:solidFill>
                <a:latin typeface="微軟正黑體" panose="020B0604030504040204" pitchFamily="34" charset="-120"/>
                <a:ea typeface="微軟正黑體" panose="020B0604030504040204" pitchFamily="34" charset="-120"/>
              </a:rPr>
              <a:t>：我們需要體諒別人的</a:t>
            </a:r>
            <a:r>
              <a:rPr lang="zh-TW" altLang="en-US" sz="2400" dirty="0" smtClean="0">
                <a:ln w="0"/>
                <a:solidFill>
                  <a:schemeClr val="accent1"/>
                </a:solidFill>
                <a:latin typeface="微軟正黑體" panose="020B0604030504040204" pitchFamily="34" charset="-120"/>
                <a:ea typeface="微軟正黑體" panose="020B0604030504040204" pitchFamily="34" charset="-120"/>
              </a:rPr>
              <a:t>處境，</a:t>
            </a:r>
            <a:r>
              <a:rPr lang="zh-TW" altLang="en-US" sz="2400" dirty="0">
                <a:ln w="0"/>
                <a:solidFill>
                  <a:schemeClr val="accent1"/>
                </a:solidFill>
                <a:latin typeface="微軟正黑體" panose="020B0604030504040204" pitchFamily="34" charset="-120"/>
                <a:ea typeface="微軟正黑體" panose="020B0604030504040204" pitchFamily="34" charset="-120"/>
              </a:rPr>
              <a:t>重視別人的想法及感受</a:t>
            </a:r>
            <a:r>
              <a:rPr lang="zh-TW" altLang="en-US" sz="2400" dirty="0" smtClean="0">
                <a:ln w="0"/>
                <a:solidFill>
                  <a:schemeClr val="accent1"/>
                </a:solidFill>
                <a:latin typeface="微軟正黑體" panose="020B0604030504040204" pitchFamily="34" charset="-120"/>
                <a:ea typeface="微軟正黑體" panose="020B0604030504040204" pitchFamily="34" charset="-120"/>
              </a:rPr>
              <a:t>。正所謂「己所不欲</a:t>
            </a:r>
            <a:r>
              <a:rPr lang="zh-TW" altLang="en-US" sz="2400" dirty="0" smtClean="0">
                <a:ln w="0"/>
                <a:solidFill>
                  <a:schemeClr val="accent1"/>
                </a:solidFill>
                <a:latin typeface="PMingLiU" panose="02020500000000000000" pitchFamily="18" charset="-120"/>
                <a:ea typeface="PMingLiU" panose="02020500000000000000" pitchFamily="18" charset="-120"/>
              </a:rPr>
              <a:t>，勿施於人</a:t>
            </a:r>
            <a:r>
              <a:rPr lang="zh-TW" altLang="en-US" sz="2400" dirty="0" smtClean="0">
                <a:ln w="0"/>
                <a:solidFill>
                  <a:schemeClr val="accent1"/>
                </a:solidFill>
                <a:latin typeface="微軟正黑體" panose="020B0604030504040204" pitchFamily="34" charset="-120"/>
                <a:ea typeface="微軟正黑體" panose="020B0604030504040204" pitchFamily="34" charset="-120"/>
              </a:rPr>
              <a:t>」</a:t>
            </a:r>
            <a:r>
              <a:rPr lang="zh-TW" altLang="en-US" sz="2400" dirty="0" smtClean="0">
                <a:ln w="0"/>
                <a:solidFill>
                  <a:schemeClr val="accent1"/>
                </a:solidFill>
                <a:latin typeface="PMingLiU" panose="02020500000000000000" pitchFamily="18" charset="-120"/>
                <a:ea typeface="PMingLiU" panose="02020500000000000000" pitchFamily="18" charset="-120"/>
              </a:rPr>
              <a:t>。</a:t>
            </a:r>
            <a:r>
              <a:rPr lang="zh-TW" altLang="en-US" sz="2400" dirty="0" smtClean="0">
                <a:ln w="0"/>
                <a:solidFill>
                  <a:schemeClr val="accent1"/>
                </a:solidFill>
                <a:latin typeface="微軟正黑體" panose="020B0604030504040204" pitchFamily="34" charset="-120"/>
                <a:ea typeface="微軟正黑體" panose="020B0604030504040204" pitchFamily="34" charset="-120"/>
              </a:rPr>
              <a:t>由於</a:t>
            </a:r>
            <a:r>
              <a:rPr lang="zh-TW" altLang="en-US" sz="2400" dirty="0">
                <a:ln w="0"/>
                <a:solidFill>
                  <a:schemeClr val="accent1"/>
                </a:solidFill>
                <a:latin typeface="微軟正黑體" panose="020B0604030504040204" pitchFamily="34" charset="-120"/>
                <a:ea typeface="微軟正黑體" panose="020B0604030504040204" pitchFamily="34" charset="-120"/>
              </a:rPr>
              <a:t>各人的家庭經濟狀況都不同，我們不能把自己能負擔的都認為別人也可以負擔的，要懂得彼此尊重與包容。</a:t>
            </a:r>
            <a:endParaRPr lang="en-HK" altLang="zh-TW" sz="2400" dirty="0">
              <a:ln w="0"/>
              <a:solidFill>
                <a:schemeClr val="accent1"/>
              </a:solidFill>
              <a:latin typeface="微軟正黑體" panose="020B0604030504040204" pitchFamily="34" charset="-120"/>
              <a:ea typeface="微軟正黑體" panose="020B0604030504040204" pitchFamily="34" charset="-120"/>
            </a:endParaRPr>
          </a:p>
          <a:p>
            <a:pPr marL="914400" lvl="1" indent="-457200" algn="just" defTabSz="914400">
              <a:lnSpc>
                <a:spcPct val="150000"/>
              </a:lnSpc>
              <a:spcBef>
                <a:spcPts val="1800"/>
              </a:spcBef>
              <a:spcAft>
                <a:spcPts val="1800"/>
              </a:spcAft>
              <a:buFont typeface="+mj-lt"/>
              <a:buAutoNum type="arabicPeriod"/>
            </a:pPr>
            <a:r>
              <a:rPr lang="zh-TW" altLang="en-US" sz="2400" dirty="0">
                <a:ln w="0"/>
                <a:solidFill>
                  <a:schemeClr val="accent1"/>
                </a:solidFill>
                <a:latin typeface="微軟正黑體" panose="020B0604030504040204" pitchFamily="34" charset="-120"/>
                <a:ea typeface="微軟正黑體" panose="020B0604030504040204" pitchFamily="34" charset="-120"/>
              </a:rPr>
              <a:t>同學間更不能以此作為擇友的條件外，更應學習與不同背景的人相處，從中欣賞別人的長處和學習他們的優點。</a:t>
            </a:r>
            <a:endParaRPr lang="en-US" altLang="zh-TW" sz="2400" dirty="0">
              <a:ln w="0"/>
              <a:solidFill>
                <a:schemeClr val="accent1"/>
              </a:solidFill>
              <a:latin typeface="微軟正黑體" panose="020B0604030504040204" pitchFamily="34" charset="-120"/>
              <a:ea typeface="微軟正黑體" panose="020B0604030504040204" pitchFamily="34" charset="-120"/>
            </a:endParaRPr>
          </a:p>
          <a:p>
            <a:pPr marL="0" indent="0">
              <a:buNone/>
            </a:pPr>
            <a:endParaRPr lang="en-US" dirty="0"/>
          </a:p>
        </p:txBody>
      </p:sp>
      <p:sp>
        <p:nvSpPr>
          <p:cNvPr id="5" name="Slide Number Placeholder 4">
            <a:extLst>
              <a:ext uri="{FF2B5EF4-FFF2-40B4-BE49-F238E27FC236}">
                <a16:creationId xmlns:a16="http://schemas.microsoft.com/office/drawing/2014/main" id="{6AC694DC-460A-B842-85A0-D2609D8C8822}"/>
              </a:ext>
            </a:extLst>
          </p:cNvPr>
          <p:cNvSpPr>
            <a:spLocks noGrp="1"/>
          </p:cNvSpPr>
          <p:nvPr>
            <p:ph type="sldNum" sz="quarter" idx="12"/>
          </p:nvPr>
        </p:nvSpPr>
        <p:spPr/>
        <p:txBody>
          <a:bodyPr/>
          <a:lstStyle/>
          <a:p>
            <a:fld id="{9CD8D479-8942-46E8-A226-A4E01F7A105C}" type="slidenum">
              <a:rPr lang="en-US" altLang="zh-TW" noProof="0" smtClean="0"/>
              <a:pPr/>
              <a:t>7</a:t>
            </a:fld>
            <a:endParaRPr lang="zh-TW" altLang="en-US" noProof="0"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269"/>
            <a:ext cx="1638303" cy="1636341"/>
          </a:xfrm>
          <a:prstGeom prst="rect">
            <a:avLst/>
          </a:prstGeom>
        </p:spPr>
      </p:pic>
    </p:spTree>
    <p:extLst>
      <p:ext uri="{BB962C8B-B14F-4D97-AF65-F5344CB8AC3E}">
        <p14:creationId xmlns:p14="http://schemas.microsoft.com/office/powerpoint/2010/main" val="3104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268" y="710039"/>
            <a:ext cx="3986732" cy="6147961"/>
          </a:xfrm>
          <a:prstGeom prst="rect">
            <a:avLst/>
          </a:prstGeom>
        </p:spPr>
      </p:pic>
      <p:sp>
        <p:nvSpPr>
          <p:cNvPr id="5" name="文字方塊 4"/>
          <p:cNvSpPr txBox="1"/>
          <p:nvPr/>
        </p:nvSpPr>
        <p:spPr>
          <a:xfrm>
            <a:off x="146609" y="6358903"/>
            <a:ext cx="2620654" cy="369332"/>
          </a:xfrm>
          <a:prstGeom prst="rect">
            <a:avLst/>
          </a:prstGeom>
          <a:noFill/>
        </p:spPr>
        <p:txBody>
          <a:bodyPr wrap="none" rtlCol="0">
            <a:spAutoFit/>
          </a:bodyPr>
          <a:lstStyle/>
          <a:p>
            <a:r>
              <a:rPr lang="en-US" altLang="zh-HK" dirty="0"/>
              <a:t>Image: www. Freepik.com</a:t>
            </a:r>
            <a:endParaRPr lang="zh-HK" altLang="en-US" dirty="0"/>
          </a:p>
        </p:txBody>
      </p:sp>
      <p:sp>
        <p:nvSpPr>
          <p:cNvPr id="7" name="矩形 2">
            <a:extLst>
              <a:ext uri="{FF2B5EF4-FFF2-40B4-BE49-F238E27FC236}">
                <a16:creationId xmlns:a16="http://schemas.microsoft.com/office/drawing/2014/main" id="{01A16F2C-7F3C-CC4C-AFD2-0942407E49A1}"/>
              </a:ext>
            </a:extLst>
          </p:cNvPr>
          <p:cNvSpPr/>
          <p:nvPr/>
        </p:nvSpPr>
        <p:spPr>
          <a:xfrm>
            <a:off x="305245" y="2101684"/>
            <a:ext cx="4416594" cy="1107996"/>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播放短片二</a:t>
            </a:r>
          </a:p>
        </p:txBody>
      </p:sp>
    </p:spTree>
    <p:extLst>
      <p:ext uri="{BB962C8B-B14F-4D97-AF65-F5344CB8AC3E}">
        <p14:creationId xmlns:p14="http://schemas.microsoft.com/office/powerpoint/2010/main" val="12190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67" y="579073"/>
            <a:ext cx="7890333" cy="7341917"/>
          </a:xfrm>
          <a:prstGeom prst="rect">
            <a:avLst/>
          </a:prstGeom>
        </p:spPr>
      </p:pic>
      <p:sp>
        <p:nvSpPr>
          <p:cNvPr id="4" name="投影片編號版面配置區 3">
            <a:extLst>
              <a:ext uri="{FF2B5EF4-FFF2-40B4-BE49-F238E27FC236}">
                <a16:creationId xmlns:a16="http://schemas.microsoft.com/office/drawing/2014/main" id="{BF4C4E53-42B1-4CB9-A306-8CEE77977F4A}"/>
              </a:ext>
            </a:extLst>
          </p:cNvPr>
          <p:cNvSpPr>
            <a:spLocks noGrp="1"/>
          </p:cNvSpPr>
          <p:nvPr>
            <p:ph type="sldNum" sz="quarter" idx="12"/>
          </p:nvPr>
        </p:nvSpPr>
        <p:spPr>
          <a:xfrm>
            <a:off x="6457950" y="6102351"/>
            <a:ext cx="2057400" cy="365125"/>
          </a:xfrm>
        </p:spPr>
        <p:txBody>
          <a:bodyPr/>
          <a:lstStyle/>
          <a:p>
            <a:pPr rtl="0"/>
            <a:fld id="{9CD8D479-8942-46E8-A226-A4E01F7A105C}" type="slidenum">
              <a:rPr lang="en-US" altLang="zh-TW" smtClean="0"/>
              <a:t>9</a:t>
            </a:fld>
            <a:endParaRPr lang="zh-TW" altLang="en-US" dirty="0"/>
          </a:p>
        </p:txBody>
      </p:sp>
      <p:sp>
        <p:nvSpPr>
          <p:cNvPr id="8" name="文字方塊 7"/>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pic>
        <p:nvPicPr>
          <p:cNvPr id="10" name="Content Placeholder 9" descr="A picture containing person, newspaper, text, person&#10;&#10;Description automatically generated">
            <a:hlinkClick r:id="rId4"/>
            <a:extLst>
              <a:ext uri="{FF2B5EF4-FFF2-40B4-BE49-F238E27FC236}">
                <a16:creationId xmlns:a16="http://schemas.microsoft.com/office/drawing/2014/main" id="{0FDDC856-169D-7A4C-867D-F5D6F3897AD3}"/>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2897" r="11989" b="1"/>
          <a:stretch/>
        </p:blipFill>
        <p:spPr>
          <a:xfrm>
            <a:off x="2044313" y="1374540"/>
            <a:ext cx="5728088" cy="3571151"/>
          </a:xfrm>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701" y="4250031"/>
            <a:ext cx="2947871" cy="6061154"/>
          </a:xfrm>
          <a:prstGeom prst="rect">
            <a:avLst/>
          </a:prstGeom>
        </p:spPr>
      </p:pic>
    </p:spTree>
    <p:extLst>
      <p:ext uri="{BB962C8B-B14F-4D97-AF65-F5344CB8AC3E}">
        <p14:creationId xmlns:p14="http://schemas.microsoft.com/office/powerpoint/2010/main" val="28607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849 -0.06666 L -0.23247 -0.26528 " pathEditMode="relative" rAng="0" ptsTypes="AA">
                                      <p:cBhvr>
                                        <p:cTn id="6" dur="2000" fill="hold"/>
                                        <p:tgtEl>
                                          <p:spTgt spid="3"/>
                                        </p:tgtEl>
                                        <p:attrNameLst>
                                          <p:attrName>ppt_x</p:attrName>
                                          <p:attrName>ppt_y</p:attrName>
                                        </p:attrNameLst>
                                      </p:cBhvr>
                                      <p:rCtr x="-7378"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376</TotalTime>
  <Words>1280</Words>
  <Application>Microsoft Office PowerPoint</Application>
  <PresentationFormat>如螢幕大小 (4:3)</PresentationFormat>
  <Paragraphs>124</Paragraphs>
  <Slides>16</Slides>
  <Notes>12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微軟正黑體</vt:lpstr>
      <vt:lpstr>PMingLiU</vt:lpstr>
      <vt:lpstr>PMingLiU</vt:lpstr>
      <vt:lpstr>Arial</vt:lpstr>
      <vt:lpstr>Calibri</vt:lpstr>
      <vt:lpstr>Calibri Light</vt:lpstr>
      <vt:lpstr>Office 佈景主題</vt:lpstr>
      <vt:lpstr>生活事件事例   「尊重的修養」</vt:lpstr>
      <vt:lpstr>PowerPoint 簡報</vt:lpstr>
      <vt:lpstr>學習重點</vt:lpstr>
      <vt:lpstr>PowerPoint 簡報</vt:lpstr>
      <vt:lpstr>PowerPoint 簡報</vt:lpstr>
      <vt:lpstr>PowerPoint 簡報</vt:lpstr>
      <vt:lpstr>小總結</vt:lpstr>
      <vt:lpstr>PowerPoint 簡報</vt:lpstr>
      <vt:lpstr>PowerPoint 簡報</vt:lpstr>
      <vt:lpstr>PowerPoint 簡報</vt:lpstr>
      <vt:lpstr>小總結</vt:lpstr>
      <vt:lpstr>PowerPoint 簡報</vt:lpstr>
      <vt:lpstr>反思問題</vt:lpstr>
      <vt:lpstr>總結</vt:lpstr>
      <vt:lpstr>教師參考資料</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「尊重的修養」</dc:title>
  <dc:creator>Lui Ching Yi</dc:creator>
  <cp:lastModifiedBy>LEE, Wing-ho Isaac</cp:lastModifiedBy>
  <cp:revision>36</cp:revision>
  <dcterms:created xsi:type="dcterms:W3CDTF">2020-09-09T03:10:19Z</dcterms:created>
  <dcterms:modified xsi:type="dcterms:W3CDTF">2020-12-04T04:37:49Z</dcterms:modified>
</cp:coreProperties>
</file>